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1" r:id="rId8"/>
    <p:sldId id="272" r:id="rId9"/>
    <p:sldId id="261" r:id="rId10"/>
    <p:sldId id="267" r:id="rId11"/>
    <p:sldId id="262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-8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82;&#1072;&#1073;%2035\Desktop\&#1041;&#1077;&#1088;&#1077;&#1078;&#1083;&#1080;&#1074;&#1099;&#1077;%20&#1090;&#1077;&#1093;&#1085;&#1086;&#1083;&#1086;&#1075;&#1080;&#1080;2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82;&#1072;&#1073;%2035\Desktop\&#1041;&#1077;&#1088;&#1077;&#1078;&#1083;&#1080;&#1074;&#1099;&#1077;%20&#1090;&#1077;&#1093;&#1085;&#1086;&#1083;&#1086;&#1075;&#1080;&#1080;2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6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7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cat>
            <c:strRef>
              <c:f>Лист1!$H$3:$H$10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3">
                  <c:v>8 "А"</c:v>
                </c:pt>
                <c:pt idx="4">
                  <c:v>8 "Б"</c:v>
                </c:pt>
                <c:pt idx="6">
                  <c:v>9 "А"</c:v>
                </c:pt>
                <c:pt idx="7">
                  <c:v>9 "Б"</c:v>
                </c:pt>
              </c:strCache>
            </c:strRef>
          </c:cat>
          <c:val>
            <c:numRef>
              <c:f>Лист1!$I$3:$I$10</c:f>
              <c:numCache>
                <c:formatCode>General</c:formatCode>
                <c:ptCount val="8"/>
                <c:pt idx="0">
                  <c:v>56</c:v>
                </c:pt>
                <c:pt idx="1">
                  <c:v>58</c:v>
                </c:pt>
                <c:pt idx="3">
                  <c:v>63</c:v>
                </c:pt>
                <c:pt idx="4">
                  <c:v>61</c:v>
                </c:pt>
                <c:pt idx="6">
                  <c:v>71</c:v>
                </c:pt>
                <c:pt idx="7">
                  <c:v>74</c:v>
                </c:pt>
              </c:numCache>
            </c:numRef>
          </c:val>
        </c:ser>
        <c:shape val="box"/>
        <c:axId val="70804992"/>
        <c:axId val="70806528"/>
        <c:axId val="14199872"/>
      </c:bar3DChart>
      <c:catAx>
        <c:axId val="70804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06528"/>
        <c:crosses val="autoZero"/>
        <c:auto val="1"/>
        <c:lblAlgn val="ctr"/>
        <c:lblOffset val="100"/>
      </c:catAx>
      <c:valAx>
        <c:axId val="70806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04992"/>
        <c:crosses val="autoZero"/>
        <c:crossBetween val="between"/>
      </c:valAx>
      <c:serAx>
        <c:axId val="14199872"/>
        <c:scaling>
          <c:orientation val="minMax"/>
        </c:scaling>
        <c:delete val="1"/>
        <c:axPos val="b"/>
        <c:majorTickMark val="none"/>
        <c:tickLblPos val="nextTo"/>
        <c:crossAx val="70806528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817147856517966E-2"/>
          <c:y val="0.12037037037037036"/>
          <c:w val="0.89662729658792661"/>
          <c:h val="0.74645049577136169"/>
        </c:manualLayout>
      </c:layout>
      <c:bar3DChart>
        <c:barDir val="col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7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cat>
            <c:strRef>
              <c:f>Лист4!$A$1:$A$8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3">
                  <c:v>8 "А"</c:v>
                </c:pt>
                <c:pt idx="4">
                  <c:v>8 "Б"</c:v>
                </c:pt>
                <c:pt idx="6">
                  <c:v>9 "А"</c:v>
                </c:pt>
                <c:pt idx="7">
                  <c:v>9 "Б"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4.3</c:v>
                </c:pt>
                <c:pt idx="1">
                  <c:v>3.7</c:v>
                </c:pt>
                <c:pt idx="3">
                  <c:v>4.7</c:v>
                </c:pt>
                <c:pt idx="4">
                  <c:v>4.0999999999999996</c:v>
                </c:pt>
                <c:pt idx="6">
                  <c:v>4.5</c:v>
                </c:pt>
                <c:pt idx="7">
                  <c:v>3.8</c:v>
                </c:pt>
              </c:numCache>
            </c:numRef>
          </c:val>
        </c:ser>
        <c:shape val="box"/>
        <c:axId val="71886336"/>
        <c:axId val="71887872"/>
        <c:axId val="0"/>
      </c:bar3DChart>
      <c:catAx>
        <c:axId val="71886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887872"/>
        <c:crosses val="autoZero"/>
        <c:auto val="1"/>
        <c:lblAlgn val="ctr"/>
        <c:lblOffset val="100"/>
      </c:catAx>
      <c:valAx>
        <c:axId val="71887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88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6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7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cat>
            <c:strRef>
              <c:f>Лист3!$A$1:$A$8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3">
                  <c:v>8 "А"</c:v>
                </c:pt>
                <c:pt idx="4">
                  <c:v>8 "Б"</c:v>
                </c:pt>
                <c:pt idx="6">
                  <c:v>9 "А"</c:v>
                </c:pt>
                <c:pt idx="7">
                  <c:v>9 "Б"</c:v>
                </c:pt>
              </c:strCache>
            </c:strRef>
          </c:cat>
          <c:val>
            <c:numRef>
              <c:f>Лист3!$B$1:$B$8</c:f>
              <c:numCache>
                <c:formatCode>General</c:formatCode>
                <c:ptCount val="8"/>
                <c:pt idx="0">
                  <c:v>105</c:v>
                </c:pt>
                <c:pt idx="1">
                  <c:v>58</c:v>
                </c:pt>
                <c:pt idx="3">
                  <c:v>118</c:v>
                </c:pt>
                <c:pt idx="4">
                  <c:v>61</c:v>
                </c:pt>
                <c:pt idx="6">
                  <c:v>138</c:v>
                </c:pt>
                <c:pt idx="7">
                  <c:v>74</c:v>
                </c:pt>
              </c:numCache>
            </c:numRef>
          </c:val>
        </c:ser>
        <c:shape val="box"/>
        <c:axId val="71799936"/>
        <c:axId val="71801472"/>
        <c:axId val="0"/>
      </c:bar3DChart>
      <c:catAx>
        <c:axId val="71799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801472"/>
        <c:crosses val="autoZero"/>
        <c:auto val="1"/>
        <c:lblAlgn val="ctr"/>
        <c:lblOffset val="100"/>
      </c:catAx>
      <c:valAx>
        <c:axId val="71801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79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01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645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51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98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52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385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23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1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3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6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28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7000">
              <a:schemeClr val="accent1">
                <a:lumMod val="60000"/>
                <a:lumOff val="40000"/>
              </a:schemeClr>
            </a:gs>
            <a:gs pos="5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E0CE-1F51-478A-9F31-932E51D2363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1D64-D9AF-4161-AE2C-82FB3B27B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92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656" y="1953706"/>
            <a:ext cx="9511809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Презентация бережливого проекта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5300" b="1" dirty="0" smtClean="0"/>
              <a:t>Берегу время – печатаю «вслепую»!</a:t>
            </a:r>
            <a:br>
              <a:rPr lang="ru-RU" sz="5300" b="1" dirty="0" smtClean="0"/>
            </a:br>
            <a:endParaRPr lang="ru-RU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0130" y="210711"/>
            <a:ext cx="11331146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Муниципальный конкурс лучших практик внедрения бережливых технологий </a:t>
            </a:r>
          </a:p>
          <a:p>
            <a:r>
              <a:rPr lang="ru-RU" dirty="0" smtClean="0"/>
              <a:t>в образовательных организациях г. Новороссийска («Бережливая школа») </a:t>
            </a:r>
          </a:p>
          <a:p>
            <a:r>
              <a:rPr lang="ru-RU" dirty="0" smtClean="0"/>
              <a:t>в 2020-2021 учебном году</a:t>
            </a:r>
          </a:p>
          <a:p>
            <a:endParaRPr lang="ru-RU" dirty="0" smtClean="0"/>
          </a:p>
          <a:p>
            <a:r>
              <a:rPr lang="ru-RU" dirty="0" smtClean="0"/>
              <a:t>МАОУ СОШ № 19 г.Новороссийска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3999" y="5968913"/>
            <a:ext cx="8975125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Новороссийск</a:t>
            </a:r>
          </a:p>
          <a:p>
            <a:r>
              <a:rPr lang="ru-RU" sz="2000" dirty="0" smtClean="0"/>
              <a:t>2020 г</a:t>
            </a:r>
            <a:endParaRPr lang="ru-RU" sz="2000" dirty="0"/>
          </a:p>
        </p:txBody>
      </p:sp>
      <p:pic>
        <p:nvPicPr>
          <p:cNvPr id="8" name="Рисунок 7" descr="C:\Users\Завуч\AppData\Local\Temp\7zO4115524E\WhatsApp Image 2020-05-15 at 12.19.29.jpeg"/>
          <p:cNvPicPr/>
          <p:nvPr/>
        </p:nvPicPr>
        <p:blipFill>
          <a:blip r:embed="rId2"/>
          <a:srcRect l="15977" t="4088" r="8031"/>
          <a:stretch>
            <a:fillRect/>
          </a:stretch>
        </p:blipFill>
        <p:spPr bwMode="auto">
          <a:xfrm>
            <a:off x="8019535" y="4127890"/>
            <a:ext cx="3527898" cy="226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18647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23"/>
    </mc:Choice>
    <mc:Fallback>
      <p:transition spd="slow" advTm="27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63" t="1350" r="11519" b="14937"/>
          <a:stretch/>
        </p:blipFill>
        <p:spPr>
          <a:xfrm>
            <a:off x="838198" y="1586929"/>
            <a:ext cx="5450097" cy="30545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70" t="5303" r="17182" b="6650"/>
          <a:stretch/>
        </p:blipFill>
        <p:spPr>
          <a:xfrm>
            <a:off x="5095847" y="2375225"/>
            <a:ext cx="6257952" cy="38288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199" y="517524"/>
            <a:ext cx="10515600" cy="223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 smtClean="0"/>
              <a:t>В процессе проведения мероприятий было отмечено, что ребята с интересом работают в программах-тренажерах быстрой </a:t>
            </a:r>
            <a:r>
              <a:rPr lang="ru-RU" sz="2600" dirty="0" smtClean="0"/>
              <a:t>печати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6793" y="4730241"/>
            <a:ext cx="356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Программа</a:t>
            </a:r>
            <a:r>
              <a:rPr lang="ru-RU" dirty="0"/>
              <a:t> </a:t>
            </a:r>
            <a:r>
              <a:rPr lang="ru-RU" sz="2400" dirty="0"/>
              <a:t>«</a:t>
            </a:r>
            <a:r>
              <a:rPr lang="en-US" sz="2400" dirty="0"/>
              <a:t>RapidTyping»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13573" y="6204029"/>
            <a:ext cx="2886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https://klavogonki.ru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3455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30"/>
    </mc:Choice>
    <mc:Fallback>
      <p:transition spd="slow" advTm="60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718" y="3970751"/>
            <a:ext cx="10797435" cy="1027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/>
              <a:t>Динамика </a:t>
            </a:r>
            <a:r>
              <a:rPr lang="ru-RU" sz="2600" dirty="0"/>
              <a:t>изменения </a:t>
            </a:r>
            <a:r>
              <a:rPr lang="ru-RU" sz="2600" dirty="0" smtClean="0"/>
              <a:t>среднего балла класса </a:t>
            </a:r>
            <a:r>
              <a:rPr lang="ru-RU" sz="2600" dirty="0"/>
              <a:t>по практическим </a:t>
            </a:r>
            <a:r>
              <a:rPr lang="ru-RU" sz="2600" dirty="0" smtClean="0"/>
              <a:t>работам на 28.10.2020</a:t>
            </a:r>
            <a:endParaRPr lang="ru-RU" sz="2600" dirty="0"/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01457" y="439179"/>
            <a:ext cx="10922696" cy="136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600" dirty="0" smtClean="0"/>
              <a:t>	Результаты диагностики скорости печати учеников на 28.09.2020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600" dirty="0" smtClean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95541594"/>
              </p:ext>
            </p:extLst>
          </p:nvPr>
        </p:nvGraphicFramePr>
        <p:xfrm>
          <a:off x="3138910" y="4560160"/>
          <a:ext cx="5738813" cy="207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18636749"/>
              </p:ext>
            </p:extLst>
          </p:nvPr>
        </p:nvGraphicFramePr>
        <p:xfrm>
          <a:off x="3149252" y="1052186"/>
          <a:ext cx="5943600" cy="266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176846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811"/>
    </mc:Choice>
    <mc:Fallback>
      <p:transition spd="slow" advTm="581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67" r="3339"/>
          <a:stretch/>
        </p:blipFill>
        <p:spPr>
          <a:xfrm rot="5400000">
            <a:off x="1177635" y="3737352"/>
            <a:ext cx="2581502" cy="27119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26"/>
          <a:stretch/>
        </p:blipFill>
        <p:spPr>
          <a:xfrm rot="5400000">
            <a:off x="8313874" y="3868043"/>
            <a:ext cx="2581503" cy="24361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7" t="14401" r="8523" b="3823"/>
          <a:stretch/>
        </p:blipFill>
        <p:spPr>
          <a:xfrm rot="5400000">
            <a:off x="4906047" y="4174025"/>
            <a:ext cx="2588670" cy="184573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39036" y="475989"/>
            <a:ext cx="10922695" cy="306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dirty="0" smtClean="0"/>
              <a:t>	В ходе совещание </a:t>
            </a:r>
            <a:r>
              <a:rPr lang="ru-RU" sz="2600" dirty="0"/>
              <a:t>по защите подходов внедрения </a:t>
            </a:r>
            <a:r>
              <a:rPr lang="ru-RU" sz="2600" dirty="0" smtClean="0"/>
              <a:t>проекта «Берегу время – печатаю «вслепую!»» были внесены предложения по оптимизации процесса. Было предложено ввести во внеурочное мероприятие </a:t>
            </a:r>
            <a:r>
              <a:rPr lang="ru-RU" sz="2600" dirty="0"/>
              <a:t>проведение конкурса «Отгадай назначение клавиш» </a:t>
            </a:r>
            <a:r>
              <a:rPr lang="ru-RU" sz="2600" dirty="0" smtClean="0"/>
              <a:t>активными, заинтересованными учениками школы, а так же предложено проведение учащенных физкультурных минуток на дополнительных консультациях и занятиях для закрепления результатов. В настоящее время все эти предложения реализуются на практике.</a:t>
            </a: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97033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970"/>
    </mc:Choice>
    <mc:Fallback>
      <p:transition spd="slow" advTm="597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43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450489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11"/>
    </mc:Choice>
    <mc:Fallback>
      <p:transition spd="slow" advTm="32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37" y="538332"/>
            <a:ext cx="10740082" cy="57930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200" dirty="0" smtClean="0"/>
              <a:t>	</a:t>
            </a:r>
            <a:r>
              <a:rPr lang="ru-RU" sz="3100" dirty="0"/>
              <a:t>Изменения в современном мире </a:t>
            </a:r>
            <a:r>
              <a:rPr lang="ru-RU" sz="3100" dirty="0" smtClean="0"/>
              <a:t>привели </a:t>
            </a:r>
            <a:r>
              <a:rPr lang="ru-RU" sz="3100" dirty="0"/>
              <a:t>к ускорению ритма жизни. Поэтому в образовательный </a:t>
            </a:r>
            <a:r>
              <a:rPr lang="ru-RU" sz="3100" dirty="0" smtClean="0"/>
              <a:t>процесс </a:t>
            </a:r>
            <a:r>
              <a:rPr lang="ru-RU" sz="3100" dirty="0"/>
              <a:t>необходимо включать </a:t>
            </a:r>
            <a:r>
              <a:rPr lang="ru-RU" sz="3100" dirty="0" smtClean="0"/>
              <a:t>познавательную </a:t>
            </a:r>
            <a:r>
              <a:rPr lang="ru-RU" sz="3100" dirty="0"/>
              <a:t>деятельность по формированию бережливого отношения </a:t>
            </a:r>
            <a:r>
              <a:rPr lang="ru-RU" sz="3100" dirty="0" smtClean="0"/>
              <a:t>ко времени, как одного из основных ресурсов человека.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100" dirty="0"/>
              <a:t>	</a:t>
            </a:r>
            <a:r>
              <a:rPr lang="ru-RU" sz="3100" dirty="0" smtClean="0"/>
              <a:t>Многие ученики школы сталкиваются с проблемой медленного набора текста в связи с незнанием расположения клавиш на клавиатуре. Это влечет за собой трату времени на поиск нужной клавиши, а не на смысловое содержание работы.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100" dirty="0"/>
              <a:t>	</a:t>
            </a:r>
            <a:r>
              <a:rPr lang="ru-RU" sz="3100" dirty="0" smtClean="0"/>
              <a:t> </a:t>
            </a:r>
            <a:r>
              <a:rPr lang="ru-RU" sz="3100" u="sng" dirty="0" smtClean="0"/>
              <a:t>Основные цели проекта </a:t>
            </a:r>
            <a:r>
              <a:rPr lang="ru-RU" sz="3100" dirty="0"/>
              <a:t>«Берегу время – печатаю «вслепую</a:t>
            </a:r>
            <a:r>
              <a:rPr lang="ru-RU" sz="3100" dirty="0" smtClean="0"/>
              <a:t>»!», разработанного в </a:t>
            </a:r>
            <a:r>
              <a:rPr lang="ru-RU" sz="3100" dirty="0"/>
              <a:t>МАОУ СОШ № 19 - </a:t>
            </a:r>
            <a:r>
              <a:rPr lang="ru-RU" sz="3100" dirty="0" smtClean="0"/>
              <a:t>сокращение </a:t>
            </a:r>
            <a:r>
              <a:rPr lang="ru-RU" sz="3100" dirty="0"/>
              <a:t>времени набора </a:t>
            </a:r>
            <a:r>
              <a:rPr lang="ru-RU" sz="3100" dirty="0" smtClean="0"/>
              <a:t>текстов  учащимися с помощью освоения «слепого» десятипальцевого метода печати </a:t>
            </a:r>
            <a:r>
              <a:rPr lang="ru-RU" sz="3100" dirty="0"/>
              <a:t>и </a:t>
            </a:r>
            <a:r>
              <a:rPr lang="ru-RU" sz="3100" dirty="0" smtClean="0"/>
              <a:t>улучшение </a:t>
            </a:r>
            <a:r>
              <a:rPr lang="ru-RU" sz="3100" dirty="0"/>
              <a:t>успеваемости на </a:t>
            </a:r>
            <a:r>
              <a:rPr lang="ru-RU" sz="3100" dirty="0" smtClean="0"/>
              <a:t>уроках информатики и в рамках проектной деятельности.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57322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45"/>
    </mc:Choice>
    <mc:Fallback>
      <p:transition spd="slow" advTm="62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8503" y="4558972"/>
            <a:ext cx="3857368" cy="8965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Директор МАОУ СОШ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№ 19 Безуглов Ю.В</a:t>
            </a: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2435" y="424022"/>
            <a:ext cx="11227765" cy="1819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	Важным </a:t>
            </a:r>
            <a:r>
              <a:rPr lang="ru-RU" sz="2600" dirty="0"/>
              <a:t>этапом реализации процесса внедрения бережливых технологий </a:t>
            </a:r>
            <a:r>
              <a:rPr lang="ru-RU" sz="2600" dirty="0" smtClean="0"/>
              <a:t>явилось формирование </a:t>
            </a:r>
            <a:r>
              <a:rPr lang="ru-RU" sz="2600" dirty="0"/>
              <a:t>команды, ответственной за практическое выполнение мероприятий. </a:t>
            </a:r>
            <a:r>
              <a:rPr lang="ru-RU" sz="2600" dirty="0" smtClean="0"/>
              <a:t>Команду школы представляют:</a:t>
            </a:r>
            <a:endParaRPr lang="ru-RU" sz="2600" dirty="0"/>
          </a:p>
        </p:txBody>
      </p:sp>
      <p:pic>
        <p:nvPicPr>
          <p:cNvPr id="5" name="Рисунок 4" descr="C:\Documents and Settings\Преподаватель\Рабочий стол\старое\4.Фотографии\организаторы 2014 сош-19\Безуглов Ю.В..jpg"/>
          <p:cNvPicPr>
            <a:picLocks noChangeAspect="1" noChangeArrowheads="1"/>
          </p:cNvPicPr>
          <p:nvPr/>
        </p:nvPicPr>
        <p:blipFill rotWithShape="1">
          <a:blip r:embed="rId2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3" t="-1" r="7541" b="28279"/>
          <a:stretch/>
        </p:blipFill>
        <p:spPr bwMode="auto">
          <a:xfrm>
            <a:off x="759476" y="2394865"/>
            <a:ext cx="1705932" cy="190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C:\Users\Завуч\Desktop\ВСЕРОССИЙСКИЙ СМОТР-КОНКУРС\КОНКУРС 2017\фото\фото тьюторы\Тететина ОН (2) 111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03" b="24348"/>
          <a:stretch/>
        </p:blipFill>
        <p:spPr>
          <a:xfrm>
            <a:off x="3417261" y="2394866"/>
            <a:ext cx="1791347" cy="1895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70" t="6141" b="11821"/>
          <a:stretch/>
        </p:blipFill>
        <p:spPr>
          <a:xfrm>
            <a:off x="6600694" y="2394865"/>
            <a:ext cx="1645985" cy="1847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9" t="-180" r="5572" b="30630"/>
          <a:stretch/>
        </p:blipFill>
        <p:spPr>
          <a:xfrm>
            <a:off x="9609602" y="2394866"/>
            <a:ext cx="1579180" cy="18471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904792" y="4558972"/>
            <a:ext cx="3115641" cy="125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Руководитель проекта Лисовенко Н.В.</a:t>
            </a: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056378" y="4545701"/>
            <a:ext cx="2992395" cy="116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Зам. директора по УВР Тететина О.Н. </a:t>
            </a:r>
            <a:endParaRPr lang="ru-RU" sz="24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897187" y="4558972"/>
            <a:ext cx="3115641" cy="125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Педагог-организатор Коновалова О.П.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41300" y="5400862"/>
            <a:ext cx="11518900" cy="1457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	А так </a:t>
            </a:r>
            <a:r>
              <a:rPr lang="ru-RU" sz="2400" dirty="0"/>
              <a:t>же руководитель ШМО Спирина А.А., </a:t>
            </a:r>
            <a:r>
              <a:rPr lang="ru-RU" sz="2400" dirty="0" smtClean="0"/>
              <a:t>классные </a:t>
            </a:r>
            <a:r>
              <a:rPr lang="ru-RU" sz="2400" dirty="0"/>
              <a:t>руководители Муродьянц С.А., Пахомова С.С., Есауленко Д.В., Минаева Е.В., Сидоплатова А.В., Рузмикина Е.С., Копач А.А., секретарь  Домбровская Л.Н. </a:t>
            </a:r>
          </a:p>
        </p:txBody>
      </p:sp>
    </p:spTree>
    <p:extLst>
      <p:ext uri="{BB962C8B-B14F-4D97-AF65-F5344CB8AC3E}">
        <p14:creationId xmlns="" xmlns:p14="http://schemas.microsoft.com/office/powerpoint/2010/main" val="2981035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128"/>
    </mc:Choice>
    <mc:Fallback>
      <p:transition spd="slow" advTm="61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608" y="407883"/>
            <a:ext cx="1123901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	Старт проекту был дан </a:t>
            </a:r>
            <a:r>
              <a:rPr lang="ru-RU" sz="2600" dirty="0" smtClean="0"/>
              <a:t>07.09.2020 </a:t>
            </a:r>
            <a:endParaRPr lang="ru-RU" sz="26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	Первым этапом проекта стала диагностика учеников 7«А», 8 «А», 9 «А» классов, принимающих участие в проекте. Так же диагностику прошла контрольная группа ребят. Это ученики 7 «Б», 8 «Б» и 9 «Б» классов, не принимающих участие в проекте.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835"/>
          <a:stretch/>
        </p:blipFill>
        <p:spPr>
          <a:xfrm rot="10800000">
            <a:off x="5952240" y="3081430"/>
            <a:ext cx="5161345" cy="3335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01"/>
          <a:stretch/>
        </p:blipFill>
        <p:spPr>
          <a:xfrm rot="5400000">
            <a:off x="1274263" y="3268499"/>
            <a:ext cx="3315308" cy="2981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3807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129"/>
    </mc:Choice>
    <mc:Fallback>
      <p:transition spd="slow" advTm="612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49796" y="376549"/>
            <a:ext cx="1123901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	Результаты начальной диагностики скорости печати учеников школы отражены в приведенных ниже гистограмме и таблице.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877350"/>
              </p:ext>
            </p:extLst>
          </p:nvPr>
        </p:nvGraphicFramePr>
        <p:xfrm>
          <a:off x="2523280" y="636608"/>
          <a:ext cx="7465671" cy="429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576" t="52012" r="33733" b="22817"/>
          <a:stretch/>
        </p:blipFill>
        <p:spPr>
          <a:xfrm>
            <a:off x="2530493" y="4233797"/>
            <a:ext cx="7277623" cy="24551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26689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989"/>
    </mc:Choice>
    <mc:Fallback>
      <p:transition spd="slow" advTm="59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8613" y="422810"/>
            <a:ext cx="10145211" cy="14276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	</a:t>
            </a:r>
            <a:r>
              <a:rPr lang="ru-RU" dirty="0" smtClean="0"/>
              <a:t>Карта текущего состояния </a:t>
            </a:r>
            <a:r>
              <a:rPr lang="ru-RU" dirty="0" smtClean="0"/>
              <a:t>процесса</a:t>
            </a:r>
            <a:endParaRPr lang="ru-RU" dirty="0" smtClean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3516" y="1943099"/>
            <a:ext cx="2480842" cy="15846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 smtClean="0"/>
              <a:t>Незнание предназначения специальных </a:t>
            </a:r>
            <a:r>
              <a:rPr lang="ru-RU" sz="1800" dirty="0"/>
              <a:t>клавиш на клавиатуре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51219" y="4916552"/>
            <a:ext cx="4721022" cy="176140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В </a:t>
            </a:r>
            <a:r>
              <a:rPr lang="ru-RU" sz="2600" dirty="0"/>
              <a:t>ходе работы над индивидуальным школьным проектом, ребята испытывают сложности с набором текста, что приводит к незавершенности проектов или чрезмерному использованию материалов из сети Интернет. </a:t>
            </a:r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600" dirty="0" smtClean="0"/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731164" y="1827102"/>
            <a:ext cx="2590077" cy="168515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Время </a:t>
            </a:r>
            <a:r>
              <a:rPr lang="ru-RU" sz="2600" dirty="0"/>
              <a:t>практической </a:t>
            </a:r>
            <a:r>
              <a:rPr lang="ru-RU" sz="2600" dirty="0" smtClean="0"/>
              <a:t>работы по информатике  </a:t>
            </a:r>
            <a:r>
              <a:rPr lang="ru-RU" sz="2600" dirty="0"/>
              <a:t>тратится на поиск нужных клавиш, а не на выполнение задания. </a:t>
            </a:r>
            <a:endParaRPr lang="ru-RU" sz="2600" dirty="0" smtClean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15862" y="2184252"/>
            <a:ext cx="2119133" cy="170521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Долгий </a:t>
            </a:r>
            <a:r>
              <a:rPr lang="ru-RU" sz="2600" dirty="0"/>
              <a:t>поиск </a:t>
            </a:r>
            <a:r>
              <a:rPr lang="ru-RU" sz="2600" dirty="0" smtClean="0"/>
              <a:t>нужной буквенной клавиши</a:t>
            </a:r>
            <a:r>
              <a:rPr lang="ru-RU" sz="2600" dirty="0"/>
              <a:t> </a:t>
            </a:r>
            <a:r>
              <a:rPr lang="ru-RU" sz="2600" dirty="0" smtClean="0"/>
              <a:t>на клавиатуре компьютера</a:t>
            </a:r>
            <a:endParaRPr lang="ru-RU" sz="2600" dirty="0"/>
          </a:p>
        </p:txBody>
      </p:sp>
      <p:sp>
        <p:nvSpPr>
          <p:cNvPr id="10" name="Пятно 1 9"/>
          <p:cNvSpPr/>
          <p:nvPr/>
        </p:nvSpPr>
        <p:spPr>
          <a:xfrm>
            <a:off x="1675434" y="1090491"/>
            <a:ext cx="1958053" cy="170521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Трата времени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5172194" y="2659778"/>
            <a:ext cx="1958053" cy="170521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Трата времени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9496657" y="3007393"/>
            <a:ext cx="1958053" cy="170521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Трата времени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568246" y="4616575"/>
            <a:ext cx="1958053" cy="170521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Трата времени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00021" y="4929932"/>
            <a:ext cx="2480842" cy="174802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 smtClean="0"/>
              <a:t>Невозможность оптимизации работы в текстовом редакторе и других приложениях на ПК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17" name="Пятно 1 16"/>
          <p:cNvSpPr/>
          <p:nvPr/>
        </p:nvSpPr>
        <p:spPr>
          <a:xfrm>
            <a:off x="2134321" y="3889469"/>
            <a:ext cx="1958053" cy="170521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Трата времени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993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811"/>
    </mc:Choice>
    <mc:Fallback>
      <p:transition spd="slow" advTm="58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8613" y="422810"/>
            <a:ext cx="10145211" cy="14276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	</a:t>
            </a:r>
            <a:r>
              <a:rPr lang="ru-RU" dirty="0" smtClean="0"/>
              <a:t>Дорожная карта по оптимизации процесса.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7996574"/>
              </p:ext>
            </p:extLst>
          </p:nvPr>
        </p:nvGraphicFramePr>
        <p:xfrm>
          <a:off x="450938" y="1114817"/>
          <a:ext cx="11135638" cy="555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88"/>
                <a:gridCol w="4985359"/>
                <a:gridCol w="3144033"/>
                <a:gridCol w="2530258"/>
              </a:tblGrid>
              <a:tr h="506947">
                <a:tc>
                  <a:txBody>
                    <a:bodyPr/>
                    <a:lstStyle/>
                    <a:p>
                      <a:r>
                        <a:rPr lang="en-US" dirty="0" smtClean="0"/>
                        <a:t>  N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проведения</a:t>
                      </a:r>
                      <a:endParaRPr lang="ru-RU" dirty="0"/>
                    </a:p>
                  </a:txBody>
                  <a:tcPr/>
                </a:tc>
              </a:tr>
              <a:tr h="66622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проведения мероприятий в рамках проекта</a:t>
                      </a:r>
                      <a:r>
                        <a:rPr lang="ru-RU" baseline="0" dirty="0" smtClean="0"/>
                        <a:t> «Берегу время – печатаю «вслепую»!»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Безуглов Ю.В, Лисовенко Н.В.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7.09.2020</a:t>
                      </a:r>
                      <a:r>
                        <a:rPr lang="ru-RU" baseline="0" dirty="0" smtClean="0"/>
                        <a:t> – 17.09.2021 </a:t>
                      </a:r>
                      <a:endParaRPr lang="ru-RU" dirty="0"/>
                    </a:p>
                  </a:txBody>
                  <a:tcPr/>
                </a:tc>
              </a:tr>
              <a:tr h="90148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Диагностика и определение целевого состояния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Коновалова О.П.,</a:t>
                      </a:r>
                      <a:r>
                        <a:rPr lang="ru-RU" baseline="0" dirty="0" smtClean="0"/>
                        <a:t> классные руководители, Домбровская Л.Н.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7.09.2020 – 20.09.2020</a:t>
                      </a:r>
                      <a:endParaRPr lang="ru-RU" dirty="0"/>
                    </a:p>
                  </a:txBody>
                  <a:tcPr/>
                </a:tc>
              </a:tr>
              <a:tr h="6310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карты текущего и целевого состояния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Тететина О.Н., Лисовенко Н.В.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7.09.2020 – 20.09.2020</a:t>
                      </a:r>
                      <a:endParaRPr lang="ru-RU" dirty="0"/>
                    </a:p>
                  </a:txBody>
                  <a:tcPr/>
                </a:tc>
              </a:tr>
              <a:tr h="6310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Проведение внеклассных мероприятий </a:t>
                      </a:r>
                      <a:r>
                        <a:rPr lang="ru-RU" baseline="0" dirty="0" smtClean="0"/>
                        <a:t>«Берегу время – печатаю «вслепую»!»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Лисовенко Н.В., Коновалова О.П.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21.09.2020 – 28.10.2020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0148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Совещание по защите подходов внедрения. Внесение предложений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оптимизации проекта.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Тететина О.Н., Лисовенко Н.В.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21.09.2020 </a:t>
                      </a:r>
                      <a:endParaRPr lang="ru-RU" dirty="0"/>
                    </a:p>
                  </a:txBody>
                  <a:tcPr/>
                </a:tc>
              </a:tr>
              <a:tr h="71377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Закрепление результатов. Проведение дополнительных консультаций и занятий.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Лисовенко Н.В., Коновалова О.П.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3.11.2020 -17.09.2021</a:t>
                      </a:r>
                      <a:endParaRPr lang="ru-RU" dirty="0"/>
                    </a:p>
                  </a:txBody>
                  <a:tcPr/>
                </a:tc>
              </a:tr>
              <a:tr h="5594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Завершающее совещание и закрытие проекта.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Безуглов Ю.В., Лисовенко Н.В.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17.09.2021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490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912"/>
    </mc:Choice>
    <mc:Fallback>
      <p:transition spd="slow" advTm="59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8613" y="422810"/>
            <a:ext cx="10145211" cy="14276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	</a:t>
            </a:r>
            <a:r>
              <a:rPr lang="ru-RU" dirty="0" smtClean="0"/>
              <a:t>Карта целевого состояния </a:t>
            </a:r>
            <a:r>
              <a:rPr lang="ru-RU" dirty="0" smtClean="0"/>
              <a:t>процесса</a:t>
            </a:r>
            <a:endParaRPr lang="ru-RU" dirty="0" smtClean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8613" y="1947686"/>
            <a:ext cx="2480842" cy="15846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 smtClean="0"/>
              <a:t>Уверенное знание расположения клавиш всех групп </a:t>
            </a:r>
            <a:r>
              <a:rPr lang="ru-RU" sz="1800" dirty="0"/>
              <a:t>на клавиатуре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94691" y="4473421"/>
            <a:ext cx="2665790" cy="163370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Отсутствие сложности с набором текста в рамках оформления школьных индивидуальных проектов. </a:t>
            </a:r>
            <a:endParaRPr lang="ru-RU" sz="2600" dirty="0"/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600" dirty="0" smtClean="0"/>
          </a:p>
          <a:p>
            <a:pPr marL="0" indent="0" algn="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94690" y="1952364"/>
            <a:ext cx="2665791" cy="157997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600" dirty="0" smtClean="0"/>
              <a:t>Улучшение среднего балла класса на практических работах по информатике на 25%.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030073" y="3407079"/>
            <a:ext cx="2242290" cy="159080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 smtClean="0"/>
              <a:t>Печать текстов со скоростью не менее 128 символов в минуту</a:t>
            </a:r>
            <a:endParaRPr lang="ru-RU" sz="18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078613" y="4473420"/>
            <a:ext cx="2480842" cy="163370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dirty="0" smtClean="0"/>
              <a:t>Оптимизации работы в текстовом редакторе и других приложениях на ПК.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265563">
            <a:off x="3366956" y="3039113"/>
            <a:ext cx="1755998" cy="5036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20064478">
            <a:off x="3423817" y="4767502"/>
            <a:ext cx="1691051" cy="5726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2388678">
            <a:off x="7121701" y="4783278"/>
            <a:ext cx="1576295" cy="5726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8837132">
            <a:off x="7069738" y="2932032"/>
            <a:ext cx="1527578" cy="5726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4917991" y="1240078"/>
            <a:ext cx="2493306" cy="2004164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Экономия времени учащихся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296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49"/>
    </mc:Choice>
    <mc:Fallback>
      <p:transition spd="slow" advTm="604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371" y="332329"/>
            <a:ext cx="10515600" cy="22391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/>
              <a:t>Внедрение улучшений. </a:t>
            </a:r>
          </a:p>
          <a:p>
            <a:pPr marL="0" indent="0" algn="ctr">
              <a:buNone/>
            </a:pPr>
            <a:r>
              <a:rPr lang="ru-RU" sz="2600" dirty="0" smtClean="0"/>
              <a:t>Проведение внеклассных мероприятий </a:t>
            </a:r>
          </a:p>
          <a:p>
            <a:pPr marL="0" indent="0" algn="ctr">
              <a:buNone/>
            </a:pPr>
            <a:r>
              <a:rPr lang="ru-RU" sz="2600" dirty="0" smtClean="0"/>
              <a:t>«Берегу время – печатаю «вслепую»!»</a:t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68" t="13299" r="32381" b="14337"/>
          <a:stretch/>
        </p:blipFill>
        <p:spPr>
          <a:xfrm rot="5400000">
            <a:off x="1727425" y="4329216"/>
            <a:ext cx="2293368" cy="262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677"/>
          <a:stretch/>
        </p:blipFill>
        <p:spPr>
          <a:xfrm rot="10800000">
            <a:off x="1473724" y="1956122"/>
            <a:ext cx="3943707" cy="2405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6699" y="4494059"/>
            <a:ext cx="3012074" cy="2259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98" r="8409"/>
          <a:stretch/>
        </p:blipFill>
        <p:spPr>
          <a:xfrm>
            <a:off x="8389615" y="4488699"/>
            <a:ext cx="2525311" cy="2298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43" b="16428"/>
          <a:stretch/>
        </p:blipFill>
        <p:spPr>
          <a:xfrm rot="10800000">
            <a:off x="6292765" y="1956122"/>
            <a:ext cx="4826257" cy="2437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954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9"/>
    </mc:Choice>
    <mc:Fallback>
      <p:transition spd="slow" advTm="600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382</Words>
  <Application>Microsoft Office PowerPoint</Application>
  <PresentationFormat>Произвольный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Презентация бережливого проекта  Берегу время – печатаю «вслепую»!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Берегу время – печатаю «вслепую»!</dc:title>
  <dc:creator>HP</dc:creator>
  <cp:lastModifiedBy>Завуч</cp:lastModifiedBy>
  <cp:revision>49</cp:revision>
  <dcterms:created xsi:type="dcterms:W3CDTF">2020-10-25T16:20:05Z</dcterms:created>
  <dcterms:modified xsi:type="dcterms:W3CDTF">2021-02-12T10:30:24Z</dcterms:modified>
</cp:coreProperties>
</file>