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9144000" cy="6858000"/>
  <p:embeddedFontLst>
    <p:embeddedFont>
      <p:font typeface="Calibri" pitchFamily="34" charset="0"/>
      <p:regular r:id="rId59"/>
      <p:bold r:id="rId60"/>
      <p:italic r:id="rId61"/>
      <p:boldItalic r:id="rId6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37307" y="192150"/>
            <a:ext cx="4469384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5965" y="1300988"/>
            <a:ext cx="8416925" cy="3743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1752600"/>
            <a:ext cx="7126190" cy="2914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14743" y="208788"/>
            <a:ext cx="2072640" cy="1737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615" y="499872"/>
            <a:ext cx="2448650" cy="1930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14116" y="381000"/>
            <a:ext cx="5286756" cy="3386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244" y="3928871"/>
            <a:ext cx="4314444" cy="2385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23128" y="4008501"/>
            <a:ext cx="2957830" cy="246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22070" algn="l"/>
                <a:tab pos="1395730" algn="l"/>
              </a:tabLst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Детям	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до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14</a:t>
            </a:r>
            <a:r>
              <a:rPr sz="32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лет 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ездить		по</a:t>
            </a:r>
            <a:endParaRPr sz="3200">
              <a:latin typeface="Calibri"/>
              <a:cs typeface="Calibri"/>
            </a:endParaRPr>
          </a:p>
          <a:p>
            <a:pPr marL="12700" marR="668655">
              <a:lnSpc>
                <a:spcPct val="100000"/>
              </a:lnSpc>
              <a:spcBef>
                <a:spcPts val="5"/>
              </a:spcBef>
              <a:tabLst>
                <a:tab pos="1719580" algn="l"/>
              </a:tabLst>
            </a:pP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дорогам	на 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3200" b="1" spc="-55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лоси</a:t>
            </a:r>
            <a:r>
              <a:rPr sz="3200" b="1" spc="10" dirty="0">
                <a:solidFill>
                  <a:srgbClr val="FF0000"/>
                </a:solidFill>
                <a:latin typeface="Calibri"/>
                <a:cs typeface="Calibri"/>
              </a:rPr>
              <a:t>п</a:t>
            </a:r>
            <a:r>
              <a:rPr sz="3200" b="1" spc="-55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а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х 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запрещено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6115"/>
            <a:ext cx="9144000" cy="6525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615" y="856488"/>
            <a:ext cx="8474964" cy="5120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1560" y="786383"/>
            <a:ext cx="6559295" cy="4924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0883" y="428244"/>
            <a:ext cx="3808476" cy="6143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9680" y="374904"/>
            <a:ext cx="6644640" cy="6108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511" y="400811"/>
            <a:ext cx="8572500" cy="605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2744" y="0"/>
            <a:ext cx="4477511" cy="6577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3" y="428244"/>
            <a:ext cx="8702040" cy="5820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643127"/>
            <a:ext cx="3953255" cy="3942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3628" y="1714500"/>
            <a:ext cx="4309872" cy="3000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4786" y="4923790"/>
            <a:ext cx="75622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4435" algn="l"/>
                <a:tab pos="2787015" algn="l"/>
                <a:tab pos="5528310" algn="l"/>
                <a:tab pos="6105525" algn="l"/>
              </a:tabLst>
            </a:pPr>
            <a:r>
              <a:rPr sz="4800" b="1" dirty="0">
                <a:solidFill>
                  <a:srgbClr val="FF0000"/>
                </a:solidFill>
                <a:latin typeface="Calibri"/>
                <a:cs typeface="Calibri"/>
              </a:rPr>
              <a:t>Эти	иг</a:t>
            </a:r>
            <a:r>
              <a:rPr sz="4800" b="1" spc="10" dirty="0">
                <a:solidFill>
                  <a:srgbClr val="FF0000"/>
                </a:solidFill>
                <a:latin typeface="Calibri"/>
                <a:cs typeface="Calibri"/>
              </a:rPr>
              <a:t>р</a:t>
            </a:r>
            <a:r>
              <a:rPr sz="4800" b="1" dirty="0">
                <a:solidFill>
                  <a:srgbClr val="FF0000"/>
                </a:solidFill>
                <a:latin typeface="Calibri"/>
                <a:cs typeface="Calibri"/>
              </a:rPr>
              <a:t>ы	</a:t>
            </a:r>
            <a:r>
              <a:rPr sz="4800" b="1" spc="-5" dirty="0">
                <a:solidFill>
                  <a:srgbClr val="FF0000"/>
                </a:solidFill>
                <a:latin typeface="Calibri"/>
                <a:cs typeface="Calibri"/>
              </a:rPr>
              <a:t>п</a:t>
            </a:r>
            <a:r>
              <a:rPr sz="4800" b="1" spc="5" dirty="0">
                <a:solidFill>
                  <a:srgbClr val="FF0000"/>
                </a:solidFill>
                <a:latin typeface="Calibri"/>
                <a:cs typeface="Calibri"/>
              </a:rPr>
              <a:t>р</a:t>
            </a:r>
            <a:r>
              <a:rPr sz="4800" b="1" dirty="0">
                <a:solidFill>
                  <a:srgbClr val="FF0000"/>
                </a:solidFill>
                <a:latin typeface="Calibri"/>
                <a:cs typeface="Calibri"/>
              </a:rPr>
              <a:t>ив</a:t>
            </a:r>
            <a:r>
              <a:rPr sz="4800" b="1" spc="-75" dirty="0">
                <a:solidFill>
                  <a:srgbClr val="FF0000"/>
                </a:solidFill>
                <a:latin typeface="Calibri"/>
                <a:cs typeface="Calibri"/>
              </a:rPr>
              <a:t>ед</a:t>
            </a:r>
            <a:r>
              <a:rPr sz="4800" b="1" dirty="0">
                <a:solidFill>
                  <a:srgbClr val="FF0000"/>
                </a:solidFill>
                <a:latin typeface="Calibri"/>
                <a:cs typeface="Calibri"/>
              </a:rPr>
              <a:t>ут	к	</a:t>
            </a:r>
            <a:r>
              <a:rPr sz="4800" b="1" spc="-5" dirty="0">
                <a:solidFill>
                  <a:srgbClr val="FF0000"/>
                </a:solidFill>
                <a:latin typeface="Calibri"/>
                <a:cs typeface="Calibri"/>
              </a:rPr>
              <a:t>б</a:t>
            </a:r>
            <a:r>
              <a:rPr sz="4800" b="1" spc="-65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4800" b="1" spc="-35" dirty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sz="4800" b="1" spc="-5" dirty="0">
                <a:solidFill>
                  <a:srgbClr val="FF0000"/>
                </a:solidFill>
                <a:latin typeface="Calibri"/>
                <a:cs typeface="Calibri"/>
              </a:rPr>
              <a:t>е.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2872" y="499872"/>
            <a:ext cx="6143244" cy="4162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75156" y="5083302"/>
            <a:ext cx="754888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  <a:tabLst>
                <a:tab pos="1102995" algn="l"/>
                <a:tab pos="1378585" algn="l"/>
                <a:tab pos="2046605" algn="l"/>
                <a:tab pos="2595880" algn="l"/>
                <a:tab pos="2677795" algn="l"/>
                <a:tab pos="3037205" algn="l"/>
                <a:tab pos="3150870" algn="l"/>
                <a:tab pos="3833495" algn="l"/>
                <a:tab pos="4749165" algn="l"/>
                <a:tab pos="4823460" algn="l"/>
                <a:tab pos="5603240" algn="l"/>
                <a:tab pos="6150610" algn="l"/>
                <a:tab pos="6282690" algn="l"/>
              </a:tabLst>
            </a:pP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Скоро	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наступят	летние	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каникулы.	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Это		время  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отдыха.	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Но,	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чтобы		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каникулы		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прошли  без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пасно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8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знай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		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	с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2800" b="1" spc="-55" dirty="0">
                <a:solidFill>
                  <a:srgbClr val="FF0000"/>
                </a:solidFill>
                <a:latin typeface="Calibri"/>
                <a:cs typeface="Calibri"/>
              </a:rPr>
              <a:t>б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л</a:t>
            </a:r>
            <a:r>
              <a:rPr sz="2800" b="1" spc="-80" dirty="0">
                <a:solidFill>
                  <a:srgbClr val="FF0000"/>
                </a:solidFill>
                <a:latin typeface="Calibri"/>
                <a:cs typeface="Calibri"/>
              </a:rPr>
              <a:t>ю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да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й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а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жные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правила.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615" y="284988"/>
            <a:ext cx="1714500" cy="2424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72255" y="499872"/>
            <a:ext cx="3730752" cy="5184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615" y="3643884"/>
            <a:ext cx="3368040" cy="2357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85488" y="1214627"/>
            <a:ext cx="4625340" cy="4610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8573" y="568197"/>
            <a:ext cx="311404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79500" marR="5080" indent="-1067435">
              <a:lnSpc>
                <a:spcPct val="100000"/>
              </a:lnSpc>
              <a:spcBef>
                <a:spcPts val="105"/>
              </a:spcBef>
              <a:tabLst>
                <a:tab pos="899794" algn="l"/>
              </a:tabLst>
            </a:pPr>
            <a:r>
              <a:rPr sz="4400" b="1" dirty="0">
                <a:solidFill>
                  <a:srgbClr val="FF0000"/>
                </a:solidFill>
                <a:latin typeface="Calibri"/>
                <a:cs typeface="Calibri"/>
              </a:rPr>
              <a:t>Не	</a:t>
            </a:r>
            <a:r>
              <a:rPr sz="4400" b="1" spc="-5" dirty="0">
                <a:solidFill>
                  <a:srgbClr val="FF0000"/>
                </a:solidFill>
                <a:latin typeface="Calibri"/>
                <a:cs typeface="Calibri"/>
              </a:rPr>
              <a:t>поступай  </a:t>
            </a:r>
            <a:r>
              <a:rPr sz="4400" b="1" dirty="0">
                <a:solidFill>
                  <a:srgbClr val="FF0000"/>
                </a:solidFill>
                <a:latin typeface="Calibri"/>
                <a:cs typeface="Calibri"/>
              </a:rPr>
              <a:t>так!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3127" y="786383"/>
            <a:ext cx="3928872" cy="5285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72202" y="568197"/>
            <a:ext cx="330517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30250" marR="5080" indent="-718185">
              <a:lnSpc>
                <a:spcPct val="100000"/>
              </a:lnSpc>
              <a:spcBef>
                <a:spcPts val="105"/>
              </a:spcBef>
              <a:tabLst>
                <a:tab pos="1260475" algn="l"/>
              </a:tabLst>
            </a:pPr>
            <a:r>
              <a:rPr sz="4400" b="1" dirty="0">
                <a:solidFill>
                  <a:srgbClr val="FF0000"/>
                </a:solidFill>
                <a:latin typeface="Calibri"/>
                <a:cs typeface="Calibri"/>
              </a:rPr>
              <a:t>Безопасность  в	</a:t>
            </a:r>
            <a:r>
              <a:rPr sz="4400" b="1" spc="-30" dirty="0">
                <a:solidFill>
                  <a:srgbClr val="FF0000"/>
                </a:solidFill>
                <a:latin typeface="Calibri"/>
                <a:cs typeface="Calibri"/>
              </a:rPr>
              <a:t>быту.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55646" y="2214372"/>
            <a:ext cx="3008512" cy="3072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7883" y="284988"/>
            <a:ext cx="5856732" cy="6254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7570" y="499872"/>
            <a:ext cx="5667232" cy="5786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755" y="499872"/>
            <a:ext cx="7786116" cy="5839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8116" y="696468"/>
            <a:ext cx="7144511" cy="5358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884" y="214884"/>
            <a:ext cx="2164079" cy="3121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70961" y="286892"/>
            <a:ext cx="56191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20720" algn="l"/>
                <a:tab pos="3702050" algn="l"/>
              </a:tabLst>
            </a:pP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Безопасность	в	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прир</a:t>
            </a:r>
            <a:r>
              <a:rPr b="1" spc="-110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b="1" spc="-40" dirty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</a:p>
        </p:txBody>
      </p:sp>
      <p:sp>
        <p:nvSpPr>
          <p:cNvPr id="4" name="object 4"/>
          <p:cNvSpPr/>
          <p:nvPr/>
        </p:nvSpPr>
        <p:spPr>
          <a:xfrm>
            <a:off x="2357627" y="1767839"/>
            <a:ext cx="6024372" cy="4518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7115" y="3643884"/>
            <a:ext cx="4527803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1500" y="214884"/>
            <a:ext cx="45720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495" y="760118"/>
            <a:ext cx="7926650" cy="5219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999379"/>
            <a:ext cx="4319016" cy="3200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7188" y="147065"/>
            <a:ext cx="6529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0875" algn="l"/>
                <a:tab pos="4358005" algn="l"/>
              </a:tabLst>
            </a:pP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Правила	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дорожного	движения.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916" y="4508753"/>
            <a:ext cx="784479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78050" algn="l"/>
                <a:tab pos="2333625" algn="l"/>
                <a:tab pos="2479675" algn="l"/>
                <a:tab pos="2784475" algn="l"/>
                <a:tab pos="2865120" algn="l"/>
                <a:tab pos="3820160" algn="l"/>
                <a:tab pos="4127500" algn="l"/>
                <a:tab pos="4190365" algn="l"/>
                <a:tab pos="4496435" algn="l"/>
                <a:tab pos="5859145" algn="l"/>
                <a:tab pos="6106795" algn="l"/>
              </a:tabLst>
            </a:pP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Направляясь		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в		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путь	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-	выбирай 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безопасный		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маршрут.		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Переходи	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дорогу  п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о «зеб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р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»	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а	з</a:t>
            </a:r>
            <a:r>
              <a:rPr sz="3200" b="1" spc="-50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л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ны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й	сигнал	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св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ет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офора.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71744" y="1357883"/>
            <a:ext cx="2484120" cy="2356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7804" y="499872"/>
            <a:ext cx="7354824" cy="5590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988" y="284988"/>
            <a:ext cx="7964424" cy="5871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6383" y="428244"/>
            <a:ext cx="7620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492" y="254508"/>
            <a:ext cx="8890000" cy="635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43116" y="1214627"/>
            <a:ext cx="2275331" cy="2570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615" y="2071116"/>
            <a:ext cx="6073140" cy="455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4967" y="286892"/>
            <a:ext cx="5311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60675" algn="l"/>
              </a:tabLst>
            </a:pP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Ос</a:t>
            </a:r>
            <a:r>
              <a:rPr b="1" spc="-50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ор</a:t>
            </a:r>
            <a:r>
              <a:rPr b="1" spc="-55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жно,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ж</a:t>
            </a:r>
            <a:r>
              <a:rPr b="1" spc="-20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вотные!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615" y="284988"/>
            <a:ext cx="8215883" cy="6161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3127" y="284988"/>
            <a:ext cx="3642360" cy="5786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61332" y="856488"/>
            <a:ext cx="4430268" cy="4143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571500"/>
            <a:ext cx="56388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7452" y="284988"/>
            <a:ext cx="4527804" cy="285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39284" y="4000500"/>
            <a:ext cx="3819144" cy="2523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4988" y="3928871"/>
            <a:ext cx="4456176" cy="24978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3359" y="289940"/>
            <a:ext cx="27063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2440" marR="5080" indent="-460375">
              <a:lnSpc>
                <a:spcPct val="100000"/>
              </a:lnSpc>
              <a:spcBef>
                <a:spcPts val="100"/>
              </a:spcBef>
              <a:tabLst>
                <a:tab pos="1153795" algn="l"/>
              </a:tabLst>
            </a:pP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Безопасность  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на	</a:t>
            </a:r>
            <a:r>
              <a:rPr sz="3600" b="1" spc="-30" dirty="0">
                <a:solidFill>
                  <a:srgbClr val="FF0000"/>
                </a:solidFill>
                <a:latin typeface="Calibri"/>
                <a:cs typeface="Calibri"/>
              </a:rPr>
              <a:t>воде.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6383" y="786383"/>
            <a:ext cx="76200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571500"/>
            <a:ext cx="7620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4627" y="571500"/>
            <a:ext cx="6643116" cy="5329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7988" y="284988"/>
            <a:ext cx="6384036" cy="4430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6726" y="4995164"/>
            <a:ext cx="671385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0" marR="5080" indent="-2629535">
              <a:lnSpc>
                <a:spcPct val="100000"/>
              </a:lnSpc>
              <a:spcBef>
                <a:spcPts val="100"/>
              </a:spcBef>
              <a:tabLst>
                <a:tab pos="2035810" algn="l"/>
                <a:tab pos="4220845" algn="l"/>
              </a:tabLst>
            </a:pPr>
            <a:r>
              <a:rPr sz="4800" b="1" dirty="0">
                <a:solidFill>
                  <a:srgbClr val="FF0000"/>
                </a:solidFill>
                <a:latin typeface="Calibri"/>
                <a:cs typeface="Calibri"/>
              </a:rPr>
              <a:t>Все</a:t>
            </a:r>
            <a:r>
              <a:rPr sz="4800" b="1" spc="-250" dirty="0">
                <a:solidFill>
                  <a:srgbClr val="FF0000"/>
                </a:solidFill>
                <a:latin typeface="Calibri"/>
                <a:cs typeface="Calibri"/>
              </a:rPr>
              <a:t>г</a:t>
            </a:r>
            <a:r>
              <a:rPr sz="4800" b="1" spc="-5" dirty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sz="4800" b="1" dirty="0">
                <a:solidFill>
                  <a:srgbClr val="FF0000"/>
                </a:solidFill>
                <a:latin typeface="Calibri"/>
                <a:cs typeface="Calibri"/>
              </a:rPr>
              <a:t>а	</a:t>
            </a:r>
            <a:r>
              <a:rPr sz="4800" b="1" spc="-125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4800" b="1" spc="-35" dirty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sz="4800" b="1" spc="-5" dirty="0">
                <a:solidFill>
                  <a:srgbClr val="FF0000"/>
                </a:solidFill>
                <a:latin typeface="Calibri"/>
                <a:cs typeface="Calibri"/>
              </a:rPr>
              <a:t>ева</a:t>
            </a:r>
            <a:r>
              <a:rPr sz="4800" b="1" dirty="0">
                <a:solidFill>
                  <a:srgbClr val="FF0000"/>
                </a:solidFill>
                <a:latin typeface="Calibri"/>
                <a:cs typeface="Calibri"/>
              </a:rPr>
              <a:t>й	</a:t>
            </a:r>
            <a:r>
              <a:rPr sz="4800" b="1" spc="-30" dirty="0">
                <a:solidFill>
                  <a:srgbClr val="FF0000"/>
                </a:solidFill>
                <a:latin typeface="Calibri"/>
                <a:cs typeface="Calibri"/>
              </a:rPr>
              <a:t>г</a:t>
            </a:r>
            <a:r>
              <a:rPr sz="4800" b="1" spc="-85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4800" b="1" dirty="0">
                <a:solidFill>
                  <a:srgbClr val="FF0000"/>
                </a:solidFill>
                <a:latin typeface="Calibri"/>
                <a:cs typeface="Calibri"/>
              </a:rPr>
              <a:t>ловной  убор.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9872" y="428244"/>
            <a:ext cx="3072383" cy="2924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29503" y="435990"/>
            <a:ext cx="292862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  <a:tabLst>
                <a:tab pos="616585" algn="l"/>
                <a:tab pos="1915795" algn="l"/>
                <a:tab pos="2688590" algn="l"/>
              </a:tabLst>
            </a:pP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Будь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осторожен 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во	вр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м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я	игр	и 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прогулок.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27988" y="3785615"/>
            <a:ext cx="7485888" cy="2386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571500"/>
            <a:ext cx="4242816" cy="6071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94503" y="429894"/>
            <a:ext cx="3342640" cy="4902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768350" algn="l"/>
                <a:tab pos="1558925" algn="l"/>
                <a:tab pos="2496820" algn="l"/>
              </a:tabLst>
            </a:pP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Играй	</a:t>
            </a:r>
            <a:r>
              <a:rPr sz="4000" b="1" spc="-35" dirty="0">
                <a:solidFill>
                  <a:srgbClr val="FF0000"/>
                </a:solidFill>
                <a:latin typeface="Calibri"/>
                <a:cs typeface="Calibri"/>
              </a:rPr>
              <a:t>только  </a:t>
            </a: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на	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детской  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площад</a:t>
            </a:r>
            <a:r>
              <a:rPr sz="4000" b="1" spc="-70" dirty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или  </a:t>
            </a:r>
            <a:r>
              <a:rPr sz="4000" b="1" spc="-35" dirty="0">
                <a:solidFill>
                  <a:srgbClr val="FF0000"/>
                </a:solidFill>
                <a:latin typeface="Calibri"/>
                <a:cs typeface="Calibri"/>
              </a:rPr>
              <a:t>около	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своего  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дома.</a:t>
            </a:r>
            <a:endParaRPr sz="4000">
              <a:latin typeface="Calibri"/>
              <a:cs typeface="Calibri"/>
            </a:endParaRPr>
          </a:p>
          <a:p>
            <a:pPr marL="12700" marR="86360">
              <a:lnSpc>
                <a:spcPct val="100000"/>
              </a:lnSpc>
              <a:spcBef>
                <a:spcPts val="5"/>
              </a:spcBef>
              <a:tabLst>
                <a:tab pos="817880" algn="l"/>
                <a:tab pos="1856105" algn="l"/>
                <a:tab pos="2251710" algn="l"/>
              </a:tabLst>
            </a:pP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Не	</a:t>
            </a:r>
            <a:r>
              <a:rPr sz="4000" b="1" spc="-35" dirty="0">
                <a:solidFill>
                  <a:srgbClr val="FF0000"/>
                </a:solidFill>
                <a:latin typeface="Calibri"/>
                <a:cs typeface="Calibri"/>
              </a:rPr>
              <a:t>гуляй	</a:t>
            </a: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в  </a:t>
            </a:r>
            <a:r>
              <a:rPr sz="4000" b="1" spc="-30" dirty="0">
                <a:solidFill>
                  <a:srgbClr val="FF0000"/>
                </a:solidFill>
                <a:latin typeface="Calibri"/>
                <a:cs typeface="Calibri"/>
              </a:rPr>
              <a:t>тё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м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ое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вр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мя  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суток.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884" y="143255"/>
            <a:ext cx="4285488" cy="3214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85488" y="3183635"/>
            <a:ext cx="4524756" cy="3223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65878" y="361010"/>
            <a:ext cx="35623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67205" algn="l"/>
              </a:tabLst>
            </a:pP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Крыши,	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чердаки,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65878" y="910209"/>
            <a:ext cx="31242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86840" algn="l"/>
                <a:tab pos="1882139" algn="l"/>
                <a:tab pos="2230120" algn="l"/>
                <a:tab pos="2327275" algn="l"/>
              </a:tabLst>
            </a:pP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стройка	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-	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не  мес</a:t>
            </a:r>
            <a:r>
              <a:rPr sz="3600" b="1" spc="-20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о	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дл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я		иг</a:t>
            </a: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р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9255" y="1857755"/>
            <a:ext cx="4785360" cy="4785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6427" y="289940"/>
            <a:ext cx="72339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0" marR="5080" indent="-1791335">
              <a:lnSpc>
                <a:spcPct val="100000"/>
              </a:lnSpc>
              <a:spcBef>
                <a:spcPts val="100"/>
              </a:spcBef>
              <a:tabLst>
                <a:tab pos="1483360" algn="l"/>
                <a:tab pos="3589020" algn="l"/>
                <a:tab pos="3669665" algn="l"/>
                <a:tab pos="5077460" algn="l"/>
              </a:tabLst>
            </a:pP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Ле</a:t>
            </a:r>
            <a:r>
              <a:rPr sz="3600" b="1" spc="-35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ом	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собе</a:t>
            </a:r>
            <a:r>
              <a:rPr sz="3600" b="1" spc="5" dirty="0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о	</a:t>
            </a: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а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жно	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со</a:t>
            </a:r>
            <a:r>
              <a:rPr sz="3600" b="1" spc="-60" dirty="0">
                <a:solidFill>
                  <a:srgbClr val="FF0000"/>
                </a:solidFill>
                <a:latin typeface="Calibri"/>
                <a:cs typeface="Calibri"/>
              </a:rPr>
              <a:t>б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л</a:t>
            </a:r>
            <a:r>
              <a:rPr sz="3600" b="1" spc="-80" dirty="0">
                <a:solidFill>
                  <a:srgbClr val="FF0000"/>
                </a:solidFill>
                <a:latin typeface="Calibri"/>
                <a:cs typeface="Calibri"/>
              </a:rPr>
              <a:t>ю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дать  правила		гигиены.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33" y="1274725"/>
            <a:ext cx="8517415" cy="5578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6240" y="129539"/>
            <a:ext cx="6972173" cy="1354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2380" y="0"/>
            <a:ext cx="1441703" cy="1456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6" y="260603"/>
            <a:ext cx="8334757" cy="6301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7868" y="765048"/>
            <a:ext cx="2406650" cy="1323340"/>
          </a:xfrm>
          <a:prstGeom prst="rect">
            <a:avLst/>
          </a:prstGeom>
          <a:solidFill>
            <a:srgbClr val="F1DCDB"/>
          </a:solidFill>
        </p:spPr>
        <p:txBody>
          <a:bodyPr vert="horz" wrap="square" lIns="0" tIns="36830" rIns="0" bIns="0" rtlCol="0">
            <a:spAutoFit/>
          </a:bodyPr>
          <a:lstStyle/>
          <a:p>
            <a:pPr marL="90805" marR="343535">
              <a:lnSpc>
                <a:spcPct val="100000"/>
              </a:lnSpc>
              <a:spcBef>
                <a:spcPts val="290"/>
              </a:spcBef>
            </a:pPr>
            <a:r>
              <a:rPr sz="20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Будь</a:t>
            </a:r>
            <a:r>
              <a:rPr sz="20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внимателен  всегда,</a:t>
            </a:r>
            <a:endParaRPr sz="20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обойдёт 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тебя</a:t>
            </a:r>
            <a:r>
              <a:rPr sz="20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беда!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4588" y="5516879"/>
            <a:ext cx="4325620" cy="708660"/>
          </a:xfrm>
          <a:prstGeom prst="rect">
            <a:avLst/>
          </a:prstGeom>
          <a:solidFill>
            <a:srgbClr val="D6E3BC"/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 marR="342265">
              <a:lnSpc>
                <a:spcPct val="100000"/>
              </a:lnSpc>
              <a:spcBef>
                <a:spcPts val="305"/>
              </a:spcBef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Помни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на дороге правило 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двух</a:t>
            </a:r>
            <a:r>
              <a:rPr sz="20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О: 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обзорность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20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осторожность!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884" y="0"/>
            <a:ext cx="8929115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755" y="499872"/>
            <a:ext cx="2142744" cy="2148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2488" y="928116"/>
            <a:ext cx="5715000" cy="4287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275" y="614436"/>
            <a:ext cx="8341480" cy="58025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0" y="214884"/>
            <a:ext cx="4579620" cy="6444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3127" y="356615"/>
            <a:ext cx="8001000" cy="5979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6383" y="356615"/>
            <a:ext cx="8008620" cy="5920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Помни</a:t>
            </a:r>
          </a:p>
          <a:p>
            <a:pPr marL="635" algn="ctr">
              <a:lnSpc>
                <a:spcPct val="100000"/>
              </a:lnSpc>
            </a:pPr>
            <a:r>
              <a:rPr spc="-15" dirty="0"/>
              <a:t>Закон </a:t>
            </a:r>
            <a:r>
              <a:rPr spc="-5" dirty="0"/>
              <a:t>Кк №1539 -</a:t>
            </a:r>
            <a:r>
              <a:rPr spc="-55" dirty="0"/>
              <a:t> </a:t>
            </a:r>
            <a:r>
              <a:rPr spc="-5" dirty="0"/>
              <a:t>КЗ</a:t>
            </a:r>
          </a:p>
        </p:txBody>
      </p:sp>
      <p:sp>
        <p:nvSpPr>
          <p:cNvPr id="3" name="object 3"/>
          <p:cNvSpPr/>
          <p:nvPr/>
        </p:nvSpPr>
        <p:spPr>
          <a:xfrm>
            <a:off x="1554480" y="1600200"/>
            <a:ext cx="6035040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615" y="643127"/>
            <a:ext cx="8572500" cy="5416550"/>
          </a:xfrm>
          <a:custGeom>
            <a:avLst/>
            <a:gdLst/>
            <a:ahLst/>
            <a:cxnLst/>
            <a:rect l="l" t="t" r="r" b="b"/>
            <a:pathLst>
              <a:path w="8572500" h="5416550">
                <a:moveTo>
                  <a:pt x="8572500" y="0"/>
                </a:moveTo>
                <a:lnTo>
                  <a:pt x="0" y="0"/>
                </a:lnTo>
                <a:lnTo>
                  <a:pt x="0" y="5416296"/>
                </a:lnTo>
                <a:lnTo>
                  <a:pt x="8572500" y="5416296"/>
                </a:lnTo>
                <a:lnTo>
                  <a:pt x="85725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9820" y="656335"/>
            <a:ext cx="3006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98930" algn="l"/>
              </a:tabLst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2400" b="1" spc="-7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ДИТ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ЛИ	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Б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Я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З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АНЫ: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90" algn="just">
              <a:lnSpc>
                <a:spcPct val="100000"/>
              </a:lnSpc>
              <a:spcBef>
                <a:spcPts val="100"/>
              </a:spcBef>
            </a:pPr>
            <a:r>
              <a:rPr dirty="0"/>
              <a:t>Не </a:t>
            </a:r>
            <a:r>
              <a:rPr spc="-10" dirty="0"/>
              <a:t>допускать </a:t>
            </a:r>
            <a:r>
              <a:rPr spc="-5" dirty="0"/>
              <a:t>пребывания </a:t>
            </a:r>
            <a:r>
              <a:rPr dirty="0"/>
              <a:t>в </a:t>
            </a:r>
            <a:r>
              <a:rPr spc="-5" dirty="0"/>
              <a:t>общественных местах </a:t>
            </a:r>
            <a:r>
              <a:rPr dirty="0"/>
              <a:t>без </a:t>
            </a:r>
            <a:r>
              <a:rPr spc="-5" dirty="0"/>
              <a:t>их сопровождения детей  </a:t>
            </a:r>
            <a:r>
              <a:rPr i="1" dirty="0"/>
              <a:t>и </a:t>
            </a:r>
            <a:r>
              <a:rPr i="1" spc="-10" dirty="0"/>
              <a:t>подростков </a:t>
            </a:r>
            <a:r>
              <a:rPr i="1" dirty="0"/>
              <a:t>в</a:t>
            </a:r>
            <a:r>
              <a:rPr i="1" spc="10" dirty="0"/>
              <a:t> </a:t>
            </a:r>
            <a:r>
              <a:rPr i="1" spc="-5" dirty="0"/>
              <a:t>возрасте: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/>
          </a:p>
          <a:p>
            <a:pPr marL="134620" indent="-121920">
              <a:lnSpc>
                <a:spcPct val="100000"/>
              </a:lnSpc>
              <a:buSzPct val="90000"/>
              <a:buFont typeface="Calibri"/>
              <a:buChar char="-"/>
              <a:tabLst>
                <a:tab pos="134620" algn="l"/>
              </a:tabLst>
            </a:pPr>
            <a:r>
              <a:rPr sz="2000" i="0" spc="-15" dirty="0">
                <a:latin typeface="Calibri"/>
                <a:cs typeface="Calibri"/>
              </a:rPr>
              <a:t>до </a:t>
            </a:r>
            <a:r>
              <a:rPr sz="2000" i="0" dirty="0">
                <a:latin typeface="Calibri"/>
                <a:cs typeface="Calibri"/>
              </a:rPr>
              <a:t>7 лет </a:t>
            </a:r>
            <a:r>
              <a:rPr b="0" i="0" dirty="0">
                <a:latin typeface="Calibri"/>
                <a:cs typeface="Calibri"/>
              </a:rPr>
              <a:t>–</a:t>
            </a:r>
            <a:r>
              <a:rPr b="0" i="0" spc="-15" dirty="0">
                <a:latin typeface="Calibri"/>
                <a:cs typeface="Calibri"/>
              </a:rPr>
              <a:t> </a:t>
            </a:r>
            <a:r>
              <a:rPr i="0" spc="-10" dirty="0">
                <a:solidFill>
                  <a:srgbClr val="FF0000"/>
                </a:solidFill>
                <a:latin typeface="Calibri"/>
                <a:cs typeface="Calibri"/>
              </a:rPr>
              <a:t>круглосуточно;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Char char="-"/>
            </a:pPr>
            <a:endParaRPr sz="1750">
              <a:latin typeface="Calibri"/>
              <a:cs typeface="Calibri"/>
            </a:endParaRPr>
          </a:p>
          <a:p>
            <a:pPr marL="134620" indent="-121920" algn="just">
              <a:lnSpc>
                <a:spcPct val="100000"/>
              </a:lnSpc>
              <a:spcBef>
                <a:spcPts val="5"/>
              </a:spcBef>
              <a:buFont typeface="Calibri"/>
              <a:buChar char="-"/>
              <a:tabLst>
                <a:tab pos="134620" algn="l"/>
              </a:tabLst>
            </a:pPr>
            <a:r>
              <a:rPr i="0" spc="-5" dirty="0">
                <a:latin typeface="Calibri"/>
                <a:cs typeface="Calibri"/>
              </a:rPr>
              <a:t>от </a:t>
            </a:r>
            <a:r>
              <a:rPr i="0" dirty="0">
                <a:latin typeface="Calibri"/>
                <a:cs typeface="Calibri"/>
              </a:rPr>
              <a:t>7 </a:t>
            </a:r>
            <a:r>
              <a:rPr i="0" spc="-10" dirty="0">
                <a:latin typeface="Calibri"/>
                <a:cs typeface="Calibri"/>
              </a:rPr>
              <a:t>до </a:t>
            </a:r>
            <a:r>
              <a:rPr i="0" dirty="0">
                <a:latin typeface="Calibri"/>
                <a:cs typeface="Calibri"/>
              </a:rPr>
              <a:t>14 лет </a:t>
            </a:r>
            <a:r>
              <a:rPr b="0" i="0" dirty="0">
                <a:latin typeface="Calibri"/>
                <a:cs typeface="Calibri"/>
              </a:rPr>
              <a:t>– </a:t>
            </a:r>
            <a:r>
              <a:rPr i="0" dirty="0">
                <a:solidFill>
                  <a:srgbClr val="FF0000"/>
                </a:solidFill>
                <a:latin typeface="Calibri"/>
                <a:cs typeface="Calibri"/>
              </a:rPr>
              <a:t>с 21 </a:t>
            </a:r>
            <a:r>
              <a:rPr i="0" spc="-5" dirty="0">
                <a:solidFill>
                  <a:srgbClr val="FF0000"/>
                </a:solidFill>
                <a:latin typeface="Calibri"/>
                <a:cs typeface="Calibri"/>
              </a:rPr>
              <a:t>часа </a:t>
            </a:r>
            <a:r>
              <a:rPr i="0" spc="-10" dirty="0">
                <a:solidFill>
                  <a:srgbClr val="FF0000"/>
                </a:solidFill>
                <a:latin typeface="Calibri"/>
                <a:cs typeface="Calibri"/>
              </a:rPr>
              <a:t>до </a:t>
            </a:r>
            <a:r>
              <a:rPr i="0" dirty="0">
                <a:solidFill>
                  <a:srgbClr val="FF0000"/>
                </a:solidFill>
                <a:latin typeface="Calibri"/>
                <a:cs typeface="Calibri"/>
              </a:rPr>
              <a:t>6 </a:t>
            </a:r>
            <a:r>
              <a:rPr i="0" spc="-5" dirty="0">
                <a:solidFill>
                  <a:srgbClr val="FF0000"/>
                </a:solidFill>
                <a:latin typeface="Calibri"/>
                <a:cs typeface="Calibri"/>
              </a:rPr>
              <a:t>часов</a:t>
            </a:r>
            <a:r>
              <a:rPr i="0" dirty="0">
                <a:solidFill>
                  <a:srgbClr val="FF0000"/>
                </a:solidFill>
                <a:latin typeface="Calibri"/>
                <a:cs typeface="Calibri"/>
              </a:rPr>
              <a:t> утра</a:t>
            </a:r>
            <a:r>
              <a:rPr b="0" i="0" dirty="0">
                <a:latin typeface="Calibri"/>
                <a:cs typeface="Calibri"/>
              </a:rPr>
              <a:t>;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-"/>
            </a:pPr>
            <a:endParaRPr sz="1750">
              <a:latin typeface="Calibri"/>
              <a:cs typeface="Calibri"/>
            </a:endParaRPr>
          </a:p>
          <a:p>
            <a:pPr marL="134620" indent="-121920" algn="just">
              <a:lnSpc>
                <a:spcPct val="100000"/>
              </a:lnSpc>
              <a:buFont typeface="Calibri"/>
              <a:buChar char="-"/>
              <a:tabLst>
                <a:tab pos="134620" algn="l"/>
              </a:tabLst>
            </a:pPr>
            <a:r>
              <a:rPr i="0" spc="-5" dirty="0">
                <a:latin typeface="Calibri"/>
                <a:cs typeface="Calibri"/>
              </a:rPr>
              <a:t>от </a:t>
            </a:r>
            <a:r>
              <a:rPr i="0" dirty="0">
                <a:latin typeface="Calibri"/>
                <a:cs typeface="Calibri"/>
              </a:rPr>
              <a:t>14 </a:t>
            </a:r>
            <a:r>
              <a:rPr i="0" spc="-10" dirty="0">
                <a:latin typeface="Calibri"/>
                <a:cs typeface="Calibri"/>
              </a:rPr>
              <a:t>до </a:t>
            </a:r>
            <a:r>
              <a:rPr i="0" dirty="0">
                <a:latin typeface="Calibri"/>
                <a:cs typeface="Calibri"/>
              </a:rPr>
              <a:t>18 лет </a:t>
            </a:r>
            <a:r>
              <a:rPr b="0" i="0" dirty="0">
                <a:latin typeface="Calibri"/>
                <a:cs typeface="Calibri"/>
              </a:rPr>
              <a:t>– </a:t>
            </a:r>
            <a:r>
              <a:rPr i="0" spc="-5" dirty="0">
                <a:solidFill>
                  <a:srgbClr val="FF0000"/>
                </a:solidFill>
                <a:latin typeface="Calibri"/>
                <a:cs typeface="Calibri"/>
              </a:rPr>
              <a:t>от </a:t>
            </a:r>
            <a:r>
              <a:rPr i="0" dirty="0">
                <a:solidFill>
                  <a:srgbClr val="FF0000"/>
                </a:solidFill>
                <a:latin typeface="Calibri"/>
                <a:cs typeface="Calibri"/>
              </a:rPr>
              <a:t>22 </a:t>
            </a:r>
            <a:r>
              <a:rPr i="0" spc="-5" dirty="0">
                <a:solidFill>
                  <a:srgbClr val="FF0000"/>
                </a:solidFill>
                <a:latin typeface="Calibri"/>
                <a:cs typeface="Calibri"/>
              </a:rPr>
              <a:t>часов </a:t>
            </a:r>
            <a:r>
              <a:rPr i="0" spc="-10" dirty="0">
                <a:solidFill>
                  <a:srgbClr val="FF0000"/>
                </a:solidFill>
                <a:latin typeface="Calibri"/>
                <a:cs typeface="Calibri"/>
              </a:rPr>
              <a:t>до </a:t>
            </a:r>
            <a:r>
              <a:rPr i="0" dirty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i="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0" spc="-5" dirty="0">
                <a:solidFill>
                  <a:srgbClr val="FF0000"/>
                </a:solidFill>
                <a:latin typeface="Calibri"/>
                <a:cs typeface="Calibri"/>
              </a:rPr>
              <a:t>часов</a:t>
            </a:r>
            <a:r>
              <a:rPr b="0" i="0" spc="-5" dirty="0">
                <a:latin typeface="Calibri"/>
                <a:cs typeface="Calibri"/>
              </a:rPr>
              <a:t>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0" i="0" spc="-5" dirty="0">
                <a:latin typeface="Calibri"/>
                <a:cs typeface="Calibri"/>
              </a:rPr>
              <a:t>Не </a:t>
            </a:r>
            <a:r>
              <a:rPr sz="2000" b="0" i="0" spc="-10" dirty="0">
                <a:latin typeface="Calibri"/>
                <a:cs typeface="Calibri"/>
              </a:rPr>
              <a:t>допускать </a:t>
            </a:r>
            <a:r>
              <a:rPr sz="2000" b="0" i="0" spc="-15" dirty="0">
                <a:latin typeface="Calibri"/>
                <a:cs typeface="Calibri"/>
              </a:rPr>
              <a:t>нахождения </a:t>
            </a:r>
            <a:r>
              <a:rPr sz="2000" b="0" i="0" spc="-5" dirty="0">
                <a:latin typeface="Calibri"/>
                <a:cs typeface="Calibri"/>
              </a:rPr>
              <a:t>несовершеннолетних </a:t>
            </a:r>
            <a:r>
              <a:rPr sz="2000" b="0" i="0" dirty="0">
                <a:latin typeface="Calibri"/>
                <a:cs typeface="Calibri"/>
              </a:rPr>
              <a:t>в </a:t>
            </a:r>
            <a:r>
              <a:rPr sz="2000" b="0" i="0" spc="-5" dirty="0">
                <a:latin typeface="Calibri"/>
                <a:cs typeface="Calibri"/>
              </a:rPr>
              <a:t>учебное время </a:t>
            </a:r>
            <a:r>
              <a:rPr sz="2000" b="0" i="0" dirty="0">
                <a:latin typeface="Calibri"/>
                <a:cs typeface="Calibri"/>
              </a:rPr>
              <a:t>в </a:t>
            </a:r>
            <a:r>
              <a:rPr sz="2000" b="0" i="0" spc="-5" dirty="0">
                <a:latin typeface="Calibri"/>
                <a:cs typeface="Calibri"/>
              </a:rPr>
              <a:t>интернет-  залах, игровых клубах, </a:t>
            </a:r>
            <a:r>
              <a:rPr sz="2000" b="0" i="0" spc="-10" dirty="0">
                <a:latin typeface="Calibri"/>
                <a:cs typeface="Calibri"/>
              </a:rPr>
              <a:t>кафе, </a:t>
            </a:r>
            <a:r>
              <a:rPr sz="2000" b="0" i="0" spc="-5" dirty="0">
                <a:latin typeface="Calibri"/>
                <a:cs typeface="Calibri"/>
              </a:rPr>
              <a:t>барах, </a:t>
            </a:r>
            <a:r>
              <a:rPr sz="2000" b="0" i="0" spc="-10" dirty="0">
                <a:latin typeface="Calibri"/>
                <a:cs typeface="Calibri"/>
              </a:rPr>
              <a:t>ресторанах, </a:t>
            </a:r>
            <a:r>
              <a:rPr sz="2000" b="0" i="0" spc="-5" dirty="0">
                <a:latin typeface="Calibri"/>
                <a:cs typeface="Calibri"/>
              </a:rPr>
              <a:t>кинотеатрах </a:t>
            </a:r>
            <a:r>
              <a:rPr sz="2000" b="0" i="0" dirty="0">
                <a:latin typeface="Calibri"/>
                <a:cs typeface="Calibri"/>
              </a:rPr>
              <a:t>и </a:t>
            </a:r>
            <a:r>
              <a:rPr sz="2000" b="0" i="0" spc="-10" dirty="0">
                <a:latin typeface="Calibri"/>
                <a:cs typeface="Calibri"/>
              </a:rPr>
              <a:t>других  развлекательных</a:t>
            </a:r>
            <a:r>
              <a:rPr sz="2000" b="0" i="0" dirty="0">
                <a:latin typeface="Calibri"/>
                <a:cs typeface="Calibri"/>
              </a:rPr>
              <a:t> </a:t>
            </a:r>
            <a:r>
              <a:rPr sz="2000" b="0" i="0" spc="-5" dirty="0">
                <a:latin typeface="Calibri"/>
                <a:cs typeface="Calibri"/>
              </a:rPr>
              <a:t>учреждениях.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b="0" i="0" spc="-5" dirty="0">
                <a:latin typeface="Calibri"/>
                <a:cs typeface="Calibri"/>
              </a:rPr>
              <a:t>Не </a:t>
            </a:r>
            <a:r>
              <a:rPr sz="2000" b="0" i="0" spc="-10" dirty="0">
                <a:latin typeface="Calibri"/>
                <a:cs typeface="Calibri"/>
              </a:rPr>
              <a:t>допускать </a:t>
            </a:r>
            <a:r>
              <a:rPr sz="2000" b="0" i="0" dirty="0">
                <a:latin typeface="Calibri"/>
                <a:cs typeface="Calibri"/>
              </a:rPr>
              <a:t>пребывания без </a:t>
            </a:r>
            <a:r>
              <a:rPr sz="2000" b="0" i="0" spc="-5" dirty="0">
                <a:latin typeface="Calibri"/>
                <a:cs typeface="Calibri"/>
              </a:rPr>
              <a:t>их </a:t>
            </a:r>
            <a:r>
              <a:rPr sz="2000" b="0" i="0" spc="-10" dirty="0">
                <a:latin typeface="Calibri"/>
                <a:cs typeface="Calibri"/>
              </a:rPr>
              <a:t>сопровождения </a:t>
            </a:r>
            <a:r>
              <a:rPr sz="2000" b="0" i="0" spc="-15" dirty="0">
                <a:latin typeface="Calibri"/>
                <a:cs typeface="Calibri"/>
              </a:rPr>
              <a:t>детей </a:t>
            </a:r>
            <a:r>
              <a:rPr sz="2000" b="0" i="0" dirty="0">
                <a:latin typeface="Calibri"/>
                <a:cs typeface="Calibri"/>
              </a:rPr>
              <a:t>и </a:t>
            </a:r>
            <a:r>
              <a:rPr sz="2000" b="0" i="0" spc="-15" dirty="0">
                <a:latin typeface="Calibri"/>
                <a:cs typeface="Calibri"/>
              </a:rPr>
              <a:t>подростков</a:t>
            </a:r>
            <a:r>
              <a:rPr sz="2000" b="0" i="0" spc="275" dirty="0">
                <a:latin typeface="Calibri"/>
                <a:cs typeface="Calibri"/>
              </a:rPr>
              <a:t> </a:t>
            </a:r>
            <a:r>
              <a:rPr sz="2000" b="0" i="0" dirty="0"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965" y="5018913"/>
            <a:ext cx="712850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85925" algn="l"/>
                <a:tab pos="1789430" algn="l"/>
                <a:tab pos="2126615" algn="l"/>
                <a:tab pos="3746500" algn="l"/>
                <a:tab pos="4984115" algn="l"/>
                <a:tab pos="5619750" algn="l"/>
              </a:tabLst>
            </a:pPr>
            <a:r>
              <a:rPr sz="2000" spc="-5" dirty="0">
                <a:latin typeface="Calibri"/>
                <a:cs typeface="Calibri"/>
              </a:rPr>
              <a:t>орга</a:t>
            </a:r>
            <a:r>
              <a:rPr sz="2000" spc="-15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изац</a:t>
            </a:r>
            <a:r>
              <a:rPr sz="2000" spc="-10" dirty="0">
                <a:latin typeface="Calibri"/>
                <a:cs typeface="Calibri"/>
              </a:rPr>
              <a:t>и</a:t>
            </a:r>
            <a:r>
              <a:rPr sz="2000" spc="-5" dirty="0">
                <a:latin typeface="Calibri"/>
                <a:cs typeface="Calibri"/>
              </a:rPr>
              <a:t>я</a:t>
            </a:r>
            <a:r>
              <a:rPr sz="2000" dirty="0">
                <a:latin typeface="Calibri"/>
                <a:cs typeface="Calibri"/>
              </a:rPr>
              <a:t>х		</a:t>
            </a:r>
            <a:r>
              <a:rPr sz="2000" spc="-5" dirty="0">
                <a:latin typeface="Calibri"/>
                <a:cs typeface="Calibri"/>
              </a:rPr>
              <a:t>об</a:t>
            </a:r>
            <a:r>
              <a:rPr sz="2000" spc="-30" dirty="0">
                <a:latin typeface="Calibri"/>
                <a:cs typeface="Calibri"/>
              </a:rPr>
              <a:t>щ</a:t>
            </a:r>
            <a:r>
              <a:rPr sz="2000" dirty="0">
                <a:latin typeface="Calibri"/>
                <a:cs typeface="Calibri"/>
              </a:rPr>
              <a:t>естве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но</a:t>
            </a:r>
            <a:r>
              <a:rPr sz="2000" spc="-30" dirty="0">
                <a:latin typeface="Calibri"/>
                <a:cs typeface="Calibri"/>
              </a:rPr>
              <a:t>г</a:t>
            </a:r>
            <a:r>
              <a:rPr sz="2000" dirty="0">
                <a:latin typeface="Calibri"/>
                <a:cs typeface="Calibri"/>
              </a:rPr>
              <a:t>о	п</a:t>
            </a:r>
            <a:r>
              <a:rPr sz="2000" spc="-15" dirty="0">
                <a:latin typeface="Calibri"/>
                <a:cs typeface="Calibri"/>
              </a:rPr>
              <a:t>и</a:t>
            </a:r>
            <a:r>
              <a:rPr sz="2000" spc="-5" dirty="0">
                <a:latin typeface="Calibri"/>
                <a:cs typeface="Calibri"/>
              </a:rPr>
              <a:t>тан</a:t>
            </a:r>
            <a:r>
              <a:rPr sz="2000" spc="-20" dirty="0">
                <a:latin typeface="Calibri"/>
                <a:cs typeface="Calibri"/>
              </a:rPr>
              <a:t>и</a:t>
            </a:r>
            <a:r>
              <a:rPr sz="2000" spc="-5" dirty="0">
                <a:latin typeface="Calibri"/>
                <a:cs typeface="Calibri"/>
              </a:rPr>
              <a:t>я</a:t>
            </a:r>
            <a:r>
              <a:rPr sz="2000" dirty="0">
                <a:latin typeface="Calibri"/>
                <a:cs typeface="Calibri"/>
              </a:rPr>
              <a:t>,	</a:t>
            </a:r>
            <a:r>
              <a:rPr sz="2000" spc="-90" dirty="0">
                <a:latin typeface="Calibri"/>
                <a:cs typeface="Calibri"/>
              </a:rPr>
              <a:t>г</a:t>
            </a:r>
            <a:r>
              <a:rPr sz="2000" spc="-25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е	</a:t>
            </a:r>
            <a:r>
              <a:rPr sz="2000" spc="-15" dirty="0">
                <a:latin typeface="Calibri"/>
                <a:cs typeface="Calibri"/>
              </a:rPr>
              <a:t>п</a:t>
            </a:r>
            <a:r>
              <a:rPr sz="2000" spc="-5" dirty="0">
                <a:latin typeface="Calibri"/>
                <a:cs typeface="Calibri"/>
              </a:rPr>
              <a:t>р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изв</a:t>
            </a:r>
            <a:r>
              <a:rPr sz="2000" spc="-60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д</a:t>
            </a:r>
            <a:r>
              <a:rPr sz="2000" spc="-10" dirty="0">
                <a:latin typeface="Calibri"/>
                <a:cs typeface="Calibri"/>
              </a:rPr>
              <a:t>и</a:t>
            </a:r>
            <a:r>
              <a:rPr sz="2000" spc="-25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ся  </a:t>
            </a:r>
            <a:r>
              <a:rPr sz="2000" spc="-10" dirty="0">
                <a:latin typeface="Calibri"/>
                <a:cs typeface="Calibri"/>
              </a:rPr>
              <a:t>алкогольной	</a:t>
            </a:r>
            <a:r>
              <a:rPr sz="2000" dirty="0">
                <a:latin typeface="Calibri"/>
                <a:cs typeface="Calibri"/>
              </a:rPr>
              <a:t>и	</a:t>
            </a:r>
            <a:r>
              <a:rPr sz="2000" spc="-15" dirty="0">
                <a:latin typeface="Calibri"/>
                <a:cs typeface="Calibri"/>
              </a:rPr>
              <a:t>спиртосодержащей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70526" y="5018913"/>
            <a:ext cx="38811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60675">
              <a:lnSpc>
                <a:spcPct val="100000"/>
              </a:lnSpc>
              <a:spcBef>
                <a:spcPts val="100"/>
              </a:spcBef>
              <a:tabLst>
                <a:tab pos="1553210" algn="l"/>
                <a:tab pos="2370455" algn="l"/>
                <a:tab pos="2811145" algn="l"/>
              </a:tabLst>
            </a:pPr>
            <a:r>
              <a:rPr sz="2000" spc="-10" dirty="0">
                <a:latin typeface="Calibri"/>
                <a:cs typeface="Calibri"/>
              </a:rPr>
              <a:t>р</a:t>
            </a:r>
            <a:r>
              <a:rPr sz="2000" dirty="0">
                <a:latin typeface="Calibri"/>
                <a:cs typeface="Calibri"/>
              </a:rPr>
              <a:t>аспи</a:t>
            </a:r>
            <a:r>
              <a:rPr sz="2000" spc="-10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ие  </a:t>
            </a:r>
            <a:r>
              <a:rPr sz="2000" spc="-15" dirty="0">
                <a:latin typeface="Calibri"/>
                <a:cs typeface="Calibri"/>
              </a:rPr>
              <a:t>п</a:t>
            </a:r>
            <a:r>
              <a:rPr sz="2000" spc="-5" dirty="0">
                <a:latin typeface="Calibri"/>
                <a:cs typeface="Calibri"/>
              </a:rPr>
              <a:t>р</a:t>
            </a:r>
            <a:r>
              <a:rPr sz="2000" spc="-60" dirty="0">
                <a:latin typeface="Calibri"/>
                <a:cs typeface="Calibri"/>
              </a:rPr>
              <a:t>о</a:t>
            </a:r>
            <a:r>
              <a:rPr sz="2000" spc="-30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ук</a:t>
            </a:r>
            <a:r>
              <a:rPr sz="2000" spc="-10" dirty="0">
                <a:latin typeface="Calibri"/>
                <a:cs typeface="Calibri"/>
              </a:rPr>
              <a:t>ц</a:t>
            </a:r>
            <a:r>
              <a:rPr sz="2000" spc="-2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и,	</a:t>
            </a:r>
            <a:r>
              <a:rPr sz="2000" spc="-15" dirty="0">
                <a:latin typeface="Calibri"/>
                <a:cs typeface="Calibri"/>
              </a:rPr>
              <a:t>п</a:t>
            </a:r>
            <a:r>
              <a:rPr sz="2000" dirty="0">
                <a:latin typeface="Calibri"/>
                <a:cs typeface="Calibri"/>
              </a:rPr>
              <a:t>ива	и	нап</a:t>
            </a:r>
            <a:r>
              <a:rPr sz="2000" spc="-10" dirty="0">
                <a:latin typeface="Calibri"/>
                <a:cs typeface="Calibri"/>
              </a:rPr>
              <a:t>ит</a:t>
            </a:r>
            <a:r>
              <a:rPr sz="2000" spc="-30" dirty="0">
                <a:latin typeface="Calibri"/>
                <a:cs typeface="Calibri"/>
              </a:rPr>
              <a:t>к</a:t>
            </a:r>
            <a:r>
              <a:rPr sz="2000" spc="-5" dirty="0">
                <a:latin typeface="Calibri"/>
                <a:cs typeface="Calibri"/>
              </a:rPr>
              <a:t>о</a:t>
            </a:r>
            <a:r>
              <a:rPr sz="2000" spc="-15" dirty="0">
                <a:latin typeface="Calibri"/>
                <a:cs typeface="Calibri"/>
              </a:rPr>
              <a:t>в</a:t>
            </a:r>
            <a:r>
              <a:rPr sz="2000" dirty="0"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965" y="5628538"/>
            <a:ext cx="32619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изготовляемых </a:t>
            </a:r>
            <a:r>
              <a:rPr sz="2000" spc="-5" dirty="0">
                <a:latin typeface="Calibri"/>
                <a:cs typeface="Calibri"/>
              </a:rPr>
              <a:t>на </a:t>
            </a:r>
            <a:r>
              <a:rPr sz="2000" spc="-10" dirty="0">
                <a:latin typeface="Calibri"/>
                <a:cs typeface="Calibri"/>
              </a:rPr>
              <a:t>его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основе.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67800" cy="5101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876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6616" y="425322"/>
            <a:ext cx="6543040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0355" marR="289560" algn="ctr">
              <a:lnSpc>
                <a:spcPct val="100000"/>
              </a:lnSpc>
              <a:spcBef>
                <a:spcPts val="105"/>
              </a:spcBef>
              <a:tabLst>
                <a:tab pos="2221865" algn="l"/>
                <a:tab pos="2786380" algn="l"/>
                <a:tab pos="5474335" algn="l"/>
              </a:tabLst>
            </a:pPr>
            <a:r>
              <a:rPr sz="4400" b="1" dirty="0">
                <a:solidFill>
                  <a:srgbClr val="FF0000"/>
                </a:solidFill>
                <a:latin typeface="Calibri"/>
                <a:cs typeface="Calibri"/>
              </a:rPr>
              <a:t>Помни	и	</a:t>
            </a:r>
            <a:r>
              <a:rPr sz="4400" b="1" spc="-5" dirty="0">
                <a:solidFill>
                  <a:srgbClr val="FF0000"/>
                </a:solidFill>
                <a:latin typeface="Calibri"/>
                <a:cs typeface="Calibri"/>
              </a:rPr>
              <a:t>со</a:t>
            </a:r>
            <a:r>
              <a:rPr sz="4400" b="1" spc="-75" dirty="0">
                <a:solidFill>
                  <a:srgbClr val="FF0000"/>
                </a:solidFill>
                <a:latin typeface="Calibri"/>
                <a:cs typeface="Calibri"/>
              </a:rPr>
              <a:t>б</a:t>
            </a:r>
            <a:r>
              <a:rPr sz="4400" b="1" dirty="0">
                <a:solidFill>
                  <a:srgbClr val="FF0000"/>
                </a:solidFill>
                <a:latin typeface="Calibri"/>
                <a:cs typeface="Calibri"/>
              </a:rPr>
              <a:t>л</a:t>
            </a:r>
            <a:r>
              <a:rPr sz="4400" b="1" spc="-114" dirty="0">
                <a:solidFill>
                  <a:srgbClr val="FF0000"/>
                </a:solidFill>
                <a:latin typeface="Calibri"/>
                <a:cs typeface="Calibri"/>
              </a:rPr>
              <a:t>ю</a:t>
            </a:r>
            <a:r>
              <a:rPr sz="4400" b="1" spc="-5" dirty="0">
                <a:solidFill>
                  <a:srgbClr val="FF0000"/>
                </a:solidFill>
                <a:latin typeface="Calibri"/>
                <a:cs typeface="Calibri"/>
              </a:rPr>
              <a:t>да</a:t>
            </a:r>
            <a:r>
              <a:rPr sz="4400" b="1" dirty="0">
                <a:solidFill>
                  <a:srgbClr val="FF0000"/>
                </a:solidFill>
                <a:latin typeface="Calibri"/>
                <a:cs typeface="Calibri"/>
              </a:rPr>
              <a:t>й	</a:t>
            </a:r>
            <a:r>
              <a:rPr sz="4400" b="1" spc="-30" dirty="0">
                <a:solidFill>
                  <a:srgbClr val="FF0000"/>
                </a:solidFill>
                <a:latin typeface="Calibri"/>
                <a:cs typeface="Calibri"/>
              </a:rPr>
              <a:t>э</a:t>
            </a:r>
            <a:r>
              <a:rPr sz="4400" b="1" dirty="0">
                <a:solidFill>
                  <a:srgbClr val="FF0000"/>
                </a:solidFill>
                <a:latin typeface="Calibri"/>
                <a:cs typeface="Calibri"/>
              </a:rPr>
              <a:t>ти  </a:t>
            </a:r>
            <a:r>
              <a:rPr sz="4400" b="1" spc="-5" dirty="0">
                <a:solidFill>
                  <a:srgbClr val="FF0000"/>
                </a:solidFill>
                <a:latin typeface="Calibri"/>
                <a:cs typeface="Calibri"/>
              </a:rPr>
              <a:t>правила.</a:t>
            </a:r>
            <a:endParaRPr sz="44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tabLst>
                <a:tab pos="1337310" algn="l"/>
                <a:tab pos="2548890" algn="l"/>
                <a:tab pos="3076575" algn="l"/>
                <a:tab pos="3642995" algn="l"/>
                <a:tab pos="5386705" algn="l"/>
              </a:tabLst>
            </a:pPr>
            <a:r>
              <a:rPr sz="4400" b="1" spc="-30" dirty="0">
                <a:solidFill>
                  <a:srgbClr val="FF0000"/>
                </a:solidFill>
                <a:latin typeface="Calibri"/>
                <a:cs typeface="Calibri"/>
              </a:rPr>
              <a:t>Отдыхай,	</a:t>
            </a:r>
            <a:r>
              <a:rPr sz="4400" b="1" spc="-5" dirty="0">
                <a:solidFill>
                  <a:srgbClr val="FF0000"/>
                </a:solidFill>
                <a:latin typeface="Calibri"/>
                <a:cs typeface="Calibri"/>
              </a:rPr>
              <a:t>набирайся	</a:t>
            </a:r>
            <a:r>
              <a:rPr sz="4400" b="1" dirty="0">
                <a:solidFill>
                  <a:srgbClr val="FF0000"/>
                </a:solidFill>
                <a:latin typeface="Calibri"/>
                <a:cs typeface="Calibri"/>
              </a:rPr>
              <a:t>сил.  </a:t>
            </a:r>
            <a:r>
              <a:rPr sz="4400" b="1" spc="-5" dirty="0">
                <a:solidFill>
                  <a:srgbClr val="FF0000"/>
                </a:solidFill>
                <a:latin typeface="Calibri"/>
                <a:cs typeface="Calibri"/>
              </a:rPr>
              <a:t>Счас</a:t>
            </a:r>
            <a:r>
              <a:rPr sz="4400" b="1" spc="-165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4400" b="1" dirty="0">
                <a:solidFill>
                  <a:srgbClr val="FF0000"/>
                </a:solidFill>
                <a:latin typeface="Calibri"/>
                <a:cs typeface="Calibri"/>
              </a:rPr>
              <a:t>ливых	и	</a:t>
            </a:r>
            <a:r>
              <a:rPr sz="4400" b="1" spc="-5" dirty="0">
                <a:solidFill>
                  <a:srgbClr val="FF0000"/>
                </a:solidFill>
                <a:latin typeface="Calibri"/>
                <a:cs typeface="Calibri"/>
              </a:rPr>
              <a:t>безопасных  </a:t>
            </a:r>
            <a:r>
              <a:rPr sz="4400" b="1" spc="-10" dirty="0">
                <a:solidFill>
                  <a:srgbClr val="FF0000"/>
                </a:solidFill>
                <a:latin typeface="Calibri"/>
                <a:cs typeface="Calibri"/>
              </a:rPr>
              <a:t>тебе	</a:t>
            </a:r>
            <a:r>
              <a:rPr sz="4400" b="1" spc="-25" dirty="0">
                <a:solidFill>
                  <a:srgbClr val="FF0000"/>
                </a:solidFill>
                <a:latin typeface="Calibri"/>
                <a:cs typeface="Calibri"/>
              </a:rPr>
              <a:t>каникул!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9473" y="5139944"/>
            <a:ext cx="196151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15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мая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2020</a:t>
            </a:r>
            <a:r>
              <a:rPr sz="20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года.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988" y="3857244"/>
            <a:ext cx="3442716" cy="2581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30011" y="3643884"/>
            <a:ext cx="2798064" cy="2961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3127" y="3729228"/>
            <a:ext cx="4143755" cy="2909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2744" y="499872"/>
            <a:ext cx="4352544" cy="2857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6488" y="356615"/>
            <a:ext cx="7716011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6488" y="856488"/>
            <a:ext cx="7231379" cy="5073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1372" y="428244"/>
            <a:ext cx="7001256" cy="3215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8916" y="3945895"/>
            <a:ext cx="7639684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  <a:tabLst>
                <a:tab pos="873760" algn="l"/>
                <a:tab pos="1115695" algn="l"/>
                <a:tab pos="1504950" algn="l"/>
                <a:tab pos="1603375" algn="l"/>
                <a:tab pos="1896745" algn="l"/>
                <a:tab pos="2137410" algn="l"/>
                <a:tab pos="2427605" algn="l"/>
                <a:tab pos="2477770" algn="l"/>
                <a:tab pos="2989580" algn="l"/>
                <a:tab pos="4190365" algn="l"/>
                <a:tab pos="4442460" algn="l"/>
                <a:tab pos="4675505" algn="l"/>
                <a:tab pos="5163820" algn="l"/>
                <a:tab pos="5241925" algn="l"/>
                <a:tab pos="5988050" algn="l"/>
                <a:tab pos="6050280" algn="l"/>
              </a:tabLst>
            </a:pPr>
            <a:r>
              <a:rPr sz="2800" b="1" spc="-20" dirty="0">
                <a:solidFill>
                  <a:srgbClr val="018B49"/>
                </a:solidFill>
                <a:latin typeface="Calibri"/>
                <a:cs typeface="Calibri"/>
              </a:rPr>
              <a:t>Если	</a:t>
            </a:r>
            <a:r>
              <a:rPr sz="2800" b="1" spc="-15" dirty="0">
                <a:solidFill>
                  <a:srgbClr val="018B49"/>
                </a:solidFill>
                <a:latin typeface="Calibri"/>
                <a:cs typeface="Calibri"/>
              </a:rPr>
              <a:t>вдруг	</a:t>
            </a:r>
            <a:r>
              <a:rPr sz="2800" b="1" spc="-5" dirty="0">
                <a:solidFill>
                  <a:srgbClr val="018B49"/>
                </a:solidFill>
                <a:latin typeface="Calibri"/>
                <a:cs typeface="Calibri"/>
              </a:rPr>
              <a:t>на	</a:t>
            </a:r>
            <a:r>
              <a:rPr sz="2800" b="1" spc="-10" dirty="0">
                <a:solidFill>
                  <a:srgbClr val="018B49"/>
                </a:solidFill>
                <a:latin typeface="Calibri"/>
                <a:cs typeface="Calibri"/>
              </a:rPr>
              <a:t>проезжую	</a:t>
            </a:r>
            <a:r>
              <a:rPr sz="2800" b="1" spc="-5" dirty="0">
                <a:solidFill>
                  <a:srgbClr val="018B49"/>
                </a:solidFill>
                <a:latin typeface="Calibri"/>
                <a:cs typeface="Calibri"/>
              </a:rPr>
              <a:t>часть	упал		</a:t>
            </a:r>
            <a:r>
              <a:rPr sz="2800" b="1" spc="-25" dirty="0">
                <a:solidFill>
                  <a:srgbClr val="018B49"/>
                </a:solidFill>
                <a:latin typeface="Calibri"/>
                <a:cs typeface="Calibri"/>
              </a:rPr>
              <a:t>какой </a:t>
            </a:r>
            <a:r>
              <a:rPr sz="2800" b="1" spc="-5" dirty="0">
                <a:solidFill>
                  <a:srgbClr val="018B49"/>
                </a:solidFill>
                <a:latin typeface="Calibri"/>
                <a:cs typeface="Calibri"/>
              </a:rPr>
              <a:t>– </a:t>
            </a:r>
            <a:r>
              <a:rPr sz="2800" b="1" spc="-15" dirty="0">
                <a:solidFill>
                  <a:srgbClr val="018B49"/>
                </a:solidFill>
                <a:latin typeface="Calibri"/>
                <a:cs typeface="Calibri"/>
              </a:rPr>
              <a:t>то  предмет	</a:t>
            </a:r>
            <a:r>
              <a:rPr sz="2800" b="1" spc="-5" dirty="0">
                <a:solidFill>
                  <a:srgbClr val="018B49"/>
                </a:solidFill>
                <a:latin typeface="Calibri"/>
                <a:cs typeface="Calibri"/>
              </a:rPr>
              <a:t>(мяч,		</a:t>
            </a:r>
            <a:r>
              <a:rPr sz="2800" b="1" spc="-10" dirty="0">
                <a:solidFill>
                  <a:srgbClr val="018B49"/>
                </a:solidFill>
                <a:latin typeface="Calibri"/>
                <a:cs typeface="Calibri"/>
              </a:rPr>
              <a:t>воздушный	</a:t>
            </a:r>
            <a:r>
              <a:rPr sz="2800" b="1" spc="-5" dirty="0">
                <a:solidFill>
                  <a:srgbClr val="018B49"/>
                </a:solidFill>
                <a:latin typeface="Calibri"/>
                <a:cs typeface="Calibri"/>
              </a:rPr>
              <a:t>шар		</a:t>
            </a:r>
            <a:r>
              <a:rPr sz="2800" b="1" dirty="0">
                <a:solidFill>
                  <a:srgbClr val="018B49"/>
                </a:solidFill>
                <a:latin typeface="Calibri"/>
                <a:cs typeface="Calibri"/>
              </a:rPr>
              <a:t>или	</a:t>
            </a:r>
            <a:r>
              <a:rPr sz="2800" b="1" spc="-15" dirty="0">
                <a:solidFill>
                  <a:srgbClr val="018B49"/>
                </a:solidFill>
                <a:latin typeface="Calibri"/>
                <a:cs typeface="Calibri"/>
              </a:rPr>
              <a:t>головной  </a:t>
            </a:r>
            <a:r>
              <a:rPr sz="2800" b="1" spc="-5" dirty="0">
                <a:solidFill>
                  <a:srgbClr val="018B49"/>
                </a:solidFill>
                <a:latin typeface="Calibri"/>
                <a:cs typeface="Calibri"/>
              </a:rPr>
              <a:t>убор),	</a:t>
            </a:r>
            <a:r>
              <a:rPr sz="2800" b="1" spc="-15" dirty="0">
                <a:solidFill>
                  <a:srgbClr val="018B49"/>
                </a:solidFill>
                <a:latin typeface="Calibri"/>
                <a:cs typeface="Calibri"/>
              </a:rPr>
              <a:t>то		</a:t>
            </a:r>
            <a:r>
              <a:rPr sz="2800" b="1" spc="-5" dirty="0">
                <a:solidFill>
                  <a:srgbClr val="018B49"/>
                </a:solidFill>
                <a:latin typeface="Calibri"/>
                <a:cs typeface="Calibri"/>
              </a:rPr>
              <a:t>не	</a:t>
            </a:r>
            <a:r>
              <a:rPr sz="2800" b="1" spc="-10" dirty="0">
                <a:solidFill>
                  <a:srgbClr val="018B49"/>
                </a:solidFill>
                <a:latin typeface="Calibri"/>
                <a:cs typeface="Calibri"/>
              </a:rPr>
              <a:t>беги	доставать	его.</a:t>
            </a:r>
            <a:endParaRPr sz="2800">
              <a:latin typeface="Calibri"/>
              <a:cs typeface="Calibri"/>
            </a:endParaRPr>
          </a:p>
          <a:p>
            <a:pPr marL="1951355">
              <a:lnSpc>
                <a:spcPct val="100000"/>
              </a:lnSpc>
              <a:spcBef>
                <a:spcPts val="1680"/>
              </a:spcBef>
              <a:tabLst>
                <a:tab pos="4497070" algn="l"/>
              </a:tabLst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Помни</a:t>
            </a:r>
            <a:r>
              <a:rPr sz="28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8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жизнь	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дороже!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149</Words>
  <Application>Microsoft Office PowerPoint</Application>
  <PresentationFormat>Экран (4:3)</PresentationFormat>
  <Paragraphs>42</Paragraphs>
  <Slides>57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1" baseType="lpstr">
      <vt:lpstr>Arial</vt:lpstr>
      <vt:lpstr>Calibri</vt:lpstr>
      <vt:lpstr>Times New Roman</vt:lpstr>
      <vt:lpstr>Office Theme</vt:lpstr>
      <vt:lpstr>Слайд 1</vt:lpstr>
      <vt:lpstr>Слайд 2</vt:lpstr>
      <vt:lpstr>Правила дорожного движения.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Эти игры приведут к беде.</vt:lpstr>
      <vt:lpstr>Слайд 20</vt:lpstr>
      <vt:lpstr>Не поступай  так!</vt:lpstr>
      <vt:lpstr>Безопасность  в быту.</vt:lpstr>
      <vt:lpstr>Слайд 23</vt:lpstr>
      <vt:lpstr>Слайд 24</vt:lpstr>
      <vt:lpstr>Слайд 25</vt:lpstr>
      <vt:lpstr>Слайд 26</vt:lpstr>
      <vt:lpstr>Безопасность в природе</vt:lpstr>
      <vt:lpstr>Слайд 28</vt:lpstr>
      <vt:lpstr>Слайд 29</vt:lpstr>
      <vt:lpstr>Слайд 30</vt:lpstr>
      <vt:lpstr>Слайд 31</vt:lpstr>
      <vt:lpstr>Слайд 32</vt:lpstr>
      <vt:lpstr>Слайд 33</vt:lpstr>
      <vt:lpstr>Осторожно, животные!</vt:lpstr>
      <vt:lpstr>Слайд 35</vt:lpstr>
      <vt:lpstr>Слайд 36</vt:lpstr>
      <vt:lpstr>Слайд 37</vt:lpstr>
      <vt:lpstr>Безопасность  на воде.</vt:lpstr>
      <vt:lpstr>Слайд 39</vt:lpstr>
      <vt:lpstr>Слайд 40</vt:lpstr>
      <vt:lpstr>Всегда одевай головной  убор.</vt:lpstr>
      <vt:lpstr>Будь осторожен  во время игр и  прогулок.</vt:lpstr>
      <vt:lpstr>Слайд 43</vt:lpstr>
      <vt:lpstr>Крыши, чердаки,</vt:lpstr>
      <vt:lpstr>Летом особенно важно соблюдать  правила  гигиены.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Помни Закон Кк №1539 - КЗ</vt:lpstr>
      <vt:lpstr>РОДИТЕЛИ ОБЯЗАНЫ:</vt:lpstr>
      <vt:lpstr>Слайд 55</vt:lpstr>
      <vt:lpstr>Слайд 56</vt:lpstr>
      <vt:lpstr>Помни и соблюдай эти  правила. Отдыхай, набирайся сил.  Счастливых и безопасных  тебе каникул!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xdangenx</dc:creator>
  <cp:lastModifiedBy>comp</cp:lastModifiedBy>
  <cp:revision>1</cp:revision>
  <dcterms:created xsi:type="dcterms:W3CDTF">2020-04-23T20:24:04Z</dcterms:created>
  <dcterms:modified xsi:type="dcterms:W3CDTF">2020-06-25T15:15:39Z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2020-04-23T00:00:00Z</vt:filetime>
  </property>
</Properties>
</file>